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5" r:id="rId3"/>
    <p:sldId id="266" r:id="rId4"/>
    <p:sldId id="267" r:id="rId5"/>
    <p:sldId id="268" r:id="rId6"/>
  </p:sldIdLst>
  <p:sldSz cx="18288000" cy="10287000"/>
  <p:notesSz cx="6858000" cy="9144000"/>
  <p:embeddedFontLst>
    <p:embeddedFont>
      <p:font typeface="Arialle" panose="020B0604020202020204" charset="0"/>
      <p:regular r:id="rId7"/>
    </p:embeddedFont>
    <p:embeddedFont>
      <p:font typeface="Arial Black" panose="020B0A04020102020204" pitchFamily="34" charset="0"/>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99" autoAdjust="0"/>
  </p:normalViewPr>
  <p:slideViewPr>
    <p:cSldViewPr>
      <p:cViewPr varScale="1">
        <p:scale>
          <a:sx n="44" d="100"/>
          <a:sy n="44" d="100"/>
        </p:scale>
        <p:origin x="66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935200" y="320089"/>
            <a:ext cx="3014222" cy="1406637"/>
          </a:xfrm>
          <a:prstGeom prst="rect">
            <a:avLst/>
          </a:prstGeom>
        </p:spPr>
      </p:pic>
      <p:sp>
        <p:nvSpPr>
          <p:cNvPr id="7" name="TextBox 7"/>
          <p:cNvSpPr txBox="1"/>
          <p:nvPr/>
        </p:nvSpPr>
        <p:spPr>
          <a:xfrm>
            <a:off x="5794003" y="9605679"/>
            <a:ext cx="6699995" cy="474345"/>
          </a:xfrm>
          <a:prstGeom prst="rect">
            <a:avLst/>
          </a:prstGeom>
        </p:spPr>
        <p:txBody>
          <a:bodyPr lIns="0" tIns="0" rIns="0" bIns="0" rtlCol="0" anchor="t">
            <a:spAutoFit/>
          </a:bodyPr>
          <a:lstStyle/>
          <a:p>
            <a:pPr algn="ctr">
              <a:lnSpc>
                <a:spcPts val="3779"/>
              </a:lnSpc>
            </a:pPr>
            <a:r>
              <a:rPr lang="en-US" sz="2700">
                <a:solidFill>
                  <a:srgbClr val="FFFFFF"/>
                </a:solidFill>
                <a:latin typeface="Arialle"/>
              </a:rPr>
              <a:t>www.asphi.it</a:t>
            </a:r>
          </a:p>
        </p:txBody>
      </p:sp>
      <p:grpSp>
        <p:nvGrpSpPr>
          <p:cNvPr id="14" name="Gruppo 13"/>
          <p:cNvGrpSpPr/>
          <p:nvPr/>
        </p:nvGrpSpPr>
        <p:grpSpPr>
          <a:xfrm>
            <a:off x="152400" y="111651"/>
            <a:ext cx="16788891" cy="2454650"/>
            <a:chOff x="152400" y="344263"/>
            <a:chExt cx="16788891" cy="2454650"/>
          </a:xfrm>
        </p:grpSpPr>
        <p:sp>
          <p:nvSpPr>
            <p:cNvPr id="6" name="TextBox 6"/>
            <p:cNvSpPr txBox="1"/>
            <p:nvPr/>
          </p:nvSpPr>
          <p:spPr>
            <a:xfrm>
              <a:off x="2006091" y="1568029"/>
              <a:ext cx="10360398" cy="533929"/>
            </a:xfrm>
            <a:prstGeom prst="rect">
              <a:avLst/>
            </a:prstGeom>
          </p:spPr>
          <p:txBody>
            <a:bodyPr wrap="square" lIns="0" tIns="0" rIns="0" bIns="0" rtlCol="0" anchor="t">
              <a:spAutoFit/>
            </a:bodyPr>
            <a:lstStyle/>
            <a:p>
              <a:pPr algn="just">
                <a:lnSpc>
                  <a:spcPts val="4550"/>
                </a:lnSpc>
              </a:pPr>
              <a:r>
                <a:rPr lang="en-US" sz="2708" spc="292" dirty="0">
                  <a:solidFill>
                    <a:srgbClr val="35568E"/>
                  </a:solidFill>
                  <a:latin typeface="Arial Black" panose="020B0A04020102020204" pitchFamily="34" charset="0"/>
                </a:rPr>
                <a:t>SALUTE E BENESSERE NEI LUOGHI DI LAVORO</a:t>
              </a:r>
            </a:p>
          </p:txBody>
        </p:sp>
        <p:sp>
          <p:nvSpPr>
            <p:cNvPr id="10" name="TextBox 10"/>
            <p:cNvSpPr txBox="1"/>
            <p:nvPr/>
          </p:nvSpPr>
          <p:spPr>
            <a:xfrm>
              <a:off x="152400" y="344263"/>
              <a:ext cx="10559779" cy="1250022"/>
            </a:xfrm>
            <a:prstGeom prst="rect">
              <a:avLst/>
            </a:prstGeom>
          </p:spPr>
          <p:txBody>
            <a:bodyPr wrap="square" lIns="0" tIns="0" rIns="0" bIns="0" rtlCol="0" anchor="t">
              <a:spAutoFit/>
            </a:bodyPr>
            <a:lstStyle/>
            <a:p>
              <a:pPr algn="ctr">
                <a:lnSpc>
                  <a:spcPts val="11117"/>
                </a:lnSpc>
              </a:pPr>
              <a:r>
                <a:rPr lang="en-US" sz="4800" spc="1079" dirty="0">
                  <a:solidFill>
                    <a:srgbClr val="35568E"/>
                  </a:solidFill>
                  <a:latin typeface="Arial Black" panose="020B0A04020102020204" pitchFamily="34" charset="0"/>
                </a:rPr>
                <a:t>OSSERVATORIO</a:t>
              </a:r>
            </a:p>
          </p:txBody>
        </p:sp>
        <p:sp>
          <p:nvSpPr>
            <p:cNvPr id="11" name="TextBox 11"/>
            <p:cNvSpPr txBox="1"/>
            <p:nvPr/>
          </p:nvSpPr>
          <p:spPr>
            <a:xfrm>
              <a:off x="2006091" y="2337248"/>
              <a:ext cx="14935200" cy="461665"/>
            </a:xfrm>
            <a:prstGeom prst="rect">
              <a:avLst/>
            </a:prstGeom>
          </p:spPr>
          <p:txBody>
            <a:bodyPr wrap="square" lIns="0" tIns="0" rIns="0" bIns="0" rtlCol="0" anchor="t">
              <a:spAutoFit/>
            </a:bodyPr>
            <a:lstStyle/>
            <a:p>
              <a:pPr>
                <a:lnSpc>
                  <a:spcPts val="3582"/>
                </a:lnSpc>
              </a:pPr>
              <a:r>
                <a:rPr lang="en-US" sz="2559" dirty="0" err="1">
                  <a:solidFill>
                    <a:srgbClr val="35568E"/>
                  </a:solidFill>
                  <a:latin typeface="Arial" panose="020B0604020202020204" pitchFamily="34" charset="0"/>
                  <a:cs typeface="Arial" panose="020B0604020202020204" pitchFamily="34" charset="0"/>
                </a:rPr>
                <a:t>Malattie</a:t>
              </a:r>
              <a:r>
                <a:rPr lang="en-US" sz="2559" dirty="0">
                  <a:solidFill>
                    <a:srgbClr val="35568E"/>
                  </a:solidFill>
                  <a:latin typeface="Arial" panose="020B0604020202020204" pitchFamily="34" charset="0"/>
                  <a:cs typeface="Arial" panose="020B0604020202020204" pitchFamily="34" charset="0"/>
                </a:rPr>
                <a:t> e </a:t>
              </a:r>
              <a:r>
                <a:rPr lang="en-US" sz="2559" dirty="0" err="1">
                  <a:solidFill>
                    <a:srgbClr val="35568E"/>
                  </a:solidFill>
                  <a:latin typeface="Arial" panose="020B0604020202020204" pitchFamily="34" charset="0"/>
                  <a:cs typeface="Arial" panose="020B0604020202020204" pitchFamily="34" charset="0"/>
                </a:rPr>
                <a:t>disabilità</a:t>
              </a:r>
              <a:r>
                <a:rPr lang="en-US" sz="2559" dirty="0">
                  <a:solidFill>
                    <a:srgbClr val="35568E"/>
                  </a:solidFill>
                  <a:latin typeface="Arial" panose="020B0604020202020204" pitchFamily="34" charset="0"/>
                  <a:cs typeface="Arial" panose="020B0604020202020204" pitchFamily="34" charset="0"/>
                </a:rPr>
                <a:t> </a:t>
              </a:r>
              <a:r>
                <a:rPr lang="en-US" sz="2559" dirty="0" err="1">
                  <a:solidFill>
                    <a:srgbClr val="35568E"/>
                  </a:solidFill>
                  <a:latin typeface="Arial" panose="020B0604020202020204" pitchFamily="34" charset="0"/>
                  <a:cs typeface="Arial" panose="020B0604020202020204" pitchFamily="34" charset="0"/>
                </a:rPr>
                <a:t>emergenti</a:t>
              </a:r>
              <a:r>
                <a:rPr lang="en-US" sz="2559" dirty="0">
                  <a:solidFill>
                    <a:srgbClr val="35568E"/>
                  </a:solidFill>
                  <a:latin typeface="Arial" panose="020B0604020202020204" pitchFamily="34" charset="0"/>
                  <a:cs typeface="Arial" panose="020B0604020202020204" pitchFamily="34" charset="0"/>
                </a:rPr>
                <a:t> </a:t>
              </a:r>
              <a:r>
                <a:rPr lang="en-US" sz="2559" dirty="0" err="1">
                  <a:solidFill>
                    <a:srgbClr val="35568E"/>
                  </a:solidFill>
                  <a:latin typeface="Arial" panose="020B0604020202020204" pitchFamily="34" charset="0"/>
                  <a:cs typeface="Arial" panose="020B0604020202020204" pitchFamily="34" charset="0"/>
                </a:rPr>
                <a:t>nei</a:t>
              </a:r>
              <a:r>
                <a:rPr lang="en-US" sz="2559" dirty="0">
                  <a:solidFill>
                    <a:srgbClr val="35568E"/>
                  </a:solidFill>
                  <a:latin typeface="Arial" panose="020B0604020202020204" pitchFamily="34" charset="0"/>
                  <a:cs typeface="Arial" panose="020B0604020202020204" pitchFamily="34" charset="0"/>
                </a:rPr>
                <a:t> </a:t>
              </a:r>
              <a:r>
                <a:rPr lang="en-US" sz="2559" dirty="0" err="1">
                  <a:solidFill>
                    <a:srgbClr val="35568E"/>
                  </a:solidFill>
                  <a:latin typeface="Arial" panose="020B0604020202020204" pitchFamily="34" charset="0"/>
                  <a:cs typeface="Arial" panose="020B0604020202020204" pitchFamily="34" charset="0"/>
                </a:rPr>
                <a:t>nuovi</a:t>
              </a:r>
              <a:r>
                <a:rPr lang="en-US" sz="2559" dirty="0">
                  <a:solidFill>
                    <a:srgbClr val="35568E"/>
                  </a:solidFill>
                  <a:latin typeface="Arial" panose="020B0604020202020204" pitchFamily="34" charset="0"/>
                  <a:cs typeface="Arial" panose="020B0604020202020204" pitchFamily="34" charset="0"/>
                </a:rPr>
                <a:t> </a:t>
              </a:r>
              <a:r>
                <a:rPr lang="en-US" sz="2559" dirty="0" err="1">
                  <a:solidFill>
                    <a:srgbClr val="35568E"/>
                  </a:solidFill>
                  <a:latin typeface="Arial" panose="020B0604020202020204" pitchFamily="34" charset="0"/>
                  <a:cs typeface="Arial" panose="020B0604020202020204" pitchFamily="34" charset="0"/>
                </a:rPr>
                <a:t>contesti</a:t>
              </a:r>
              <a:r>
                <a:rPr lang="en-US" sz="2559" dirty="0">
                  <a:solidFill>
                    <a:srgbClr val="35568E"/>
                  </a:solidFill>
                  <a:latin typeface="Arial" panose="020B0604020202020204" pitchFamily="34" charset="0"/>
                  <a:cs typeface="Arial" panose="020B0604020202020204" pitchFamily="34" charset="0"/>
                </a:rPr>
                <a:t> </a:t>
              </a:r>
              <a:r>
                <a:rPr lang="en-US" sz="2559" dirty="0" err="1">
                  <a:solidFill>
                    <a:srgbClr val="35568E"/>
                  </a:solidFill>
                  <a:latin typeface="Arial" panose="020B0604020202020204" pitchFamily="34" charset="0"/>
                  <a:cs typeface="Arial" panose="020B0604020202020204" pitchFamily="34" charset="0"/>
                </a:rPr>
                <a:t>lavorativi</a:t>
              </a:r>
              <a:r>
                <a:rPr lang="en-US" sz="2559" dirty="0">
                  <a:solidFill>
                    <a:srgbClr val="35568E"/>
                  </a:solidFill>
                  <a:latin typeface="Arial" panose="020B0604020202020204" pitchFamily="34" charset="0"/>
                  <a:cs typeface="Arial" panose="020B0604020202020204" pitchFamily="34" charset="0"/>
                </a:rPr>
                <a:t>: </a:t>
              </a:r>
              <a:r>
                <a:rPr lang="en-US" sz="2559" dirty="0" smtClean="0">
                  <a:solidFill>
                    <a:srgbClr val="35568E"/>
                  </a:solidFill>
                  <a:latin typeface="Arial" panose="020B0604020202020204" pitchFamily="34" charset="0"/>
                  <a:cs typeface="Arial" panose="020B0604020202020204" pitchFamily="34" charset="0"/>
                </a:rPr>
                <a:t>post-COVID</a:t>
              </a:r>
              <a:r>
                <a:rPr lang="en-US" sz="2559" dirty="0">
                  <a:solidFill>
                    <a:srgbClr val="35568E"/>
                  </a:solidFill>
                  <a:latin typeface="Arial" panose="020B0604020202020204" pitchFamily="34" charset="0"/>
                  <a:cs typeface="Arial" panose="020B0604020202020204" pitchFamily="34" charset="0"/>
                </a:rPr>
                <a:t>, </a:t>
              </a:r>
              <a:r>
                <a:rPr lang="en-US" sz="2559" dirty="0" err="1">
                  <a:solidFill>
                    <a:srgbClr val="35568E"/>
                  </a:solidFill>
                  <a:latin typeface="Arial" panose="020B0604020202020204" pitchFamily="34" charset="0"/>
                  <a:cs typeface="Arial" panose="020B0604020202020204" pitchFamily="34" charset="0"/>
                </a:rPr>
                <a:t>fibromialgia</a:t>
              </a:r>
              <a:r>
                <a:rPr lang="en-US" sz="2559" dirty="0">
                  <a:solidFill>
                    <a:srgbClr val="35568E"/>
                  </a:solidFill>
                  <a:latin typeface="Arial" panose="020B0604020202020204" pitchFamily="34" charset="0"/>
                  <a:cs typeface="Arial" panose="020B0604020202020204" pitchFamily="34" charset="0"/>
                </a:rPr>
                <a:t> e dolore </a:t>
              </a:r>
              <a:r>
                <a:rPr lang="en-US" sz="2559" dirty="0" err="1">
                  <a:solidFill>
                    <a:srgbClr val="35568E"/>
                  </a:solidFill>
                  <a:latin typeface="Arial" panose="020B0604020202020204" pitchFamily="34" charset="0"/>
                  <a:cs typeface="Arial" panose="020B0604020202020204" pitchFamily="34" charset="0"/>
                </a:rPr>
                <a:t>cronico</a:t>
              </a:r>
              <a:endParaRPr lang="en-US" sz="2559" dirty="0">
                <a:solidFill>
                  <a:srgbClr val="35568E"/>
                </a:solidFill>
                <a:latin typeface="Arial" panose="020B0604020202020204" pitchFamily="34" charset="0"/>
                <a:cs typeface="Arial" panose="020B0604020202020204" pitchFamily="34" charset="0"/>
              </a:endParaRPr>
            </a:p>
          </p:txBody>
        </p:sp>
        <p:grpSp>
          <p:nvGrpSpPr>
            <p:cNvPr id="4" name="Gruppo 3"/>
            <p:cNvGrpSpPr/>
            <p:nvPr/>
          </p:nvGrpSpPr>
          <p:grpSpPr>
            <a:xfrm>
              <a:off x="304800" y="834817"/>
              <a:ext cx="1371600" cy="1346920"/>
              <a:chOff x="304800" y="291380"/>
              <a:chExt cx="1914300" cy="191430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291380"/>
                <a:ext cx="1914300" cy="1914300"/>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50086" y="874737"/>
                <a:ext cx="1223727" cy="747586"/>
              </a:xfrm>
              <a:prstGeom prst="rect">
                <a:avLst/>
              </a:prstGeom>
            </p:spPr>
          </p:pic>
        </p:grpSp>
      </p:grpSp>
      <p:pic>
        <p:nvPicPr>
          <p:cNvPr id="13" name="Picture 13"/>
          <p:cNvPicPr>
            <a:picLocks noChangeAspect="1"/>
          </p:cNvPicPr>
          <p:nvPr/>
        </p:nvPicPr>
        <p:blipFill>
          <a:blip r:embed="rId8"/>
          <a:srcRect/>
          <a:stretch>
            <a:fillRect/>
          </a:stretch>
        </p:blipFill>
        <p:spPr>
          <a:xfrm>
            <a:off x="907527" y="6513360"/>
            <a:ext cx="2197128" cy="2257461"/>
          </a:xfrm>
          <a:prstGeom prst="rect">
            <a:avLst/>
          </a:prstGeom>
        </p:spPr>
      </p:pic>
      <p:sp>
        <p:nvSpPr>
          <p:cNvPr id="9" name="CasellaDiTesto 8"/>
          <p:cNvSpPr txBox="1"/>
          <p:nvPr/>
        </p:nvSpPr>
        <p:spPr>
          <a:xfrm>
            <a:off x="2286001" y="3543301"/>
            <a:ext cx="14655290" cy="2916183"/>
          </a:xfrm>
          <a:prstGeom prst="rect">
            <a:avLst/>
          </a:prstGeom>
          <a:noFill/>
        </p:spPr>
        <p:txBody>
          <a:bodyPr wrap="square" rtlCol="0">
            <a:spAutoFit/>
          </a:bodyPr>
          <a:lstStyle/>
          <a:p>
            <a:pPr algn="ctr"/>
            <a:r>
              <a:rPr lang="en-US" sz="4800" dirty="0" smtClean="0">
                <a:solidFill>
                  <a:srgbClr val="35568E"/>
                </a:solidFill>
                <a:latin typeface="Arial Black" panose="020B0A04020102020204" pitchFamily="34" charset="0"/>
                <a:cs typeface="Arial" panose="020B0604020202020204" pitchFamily="34" charset="0"/>
              </a:rPr>
              <a:t>Il </a:t>
            </a:r>
            <a:r>
              <a:rPr lang="en-US" sz="4800" dirty="0" err="1" smtClean="0">
                <a:solidFill>
                  <a:srgbClr val="35568E"/>
                </a:solidFill>
                <a:latin typeface="Arial Black" panose="020B0A04020102020204" pitchFamily="34" charset="0"/>
                <a:cs typeface="Arial" panose="020B0604020202020204" pitchFamily="34" charset="0"/>
              </a:rPr>
              <a:t>ruolo</a:t>
            </a:r>
            <a:r>
              <a:rPr lang="en-US" sz="4800" dirty="0" smtClean="0">
                <a:solidFill>
                  <a:srgbClr val="35568E"/>
                </a:solidFill>
                <a:latin typeface="Arial Black" panose="020B0A04020102020204" pitchFamily="34" charset="0"/>
                <a:cs typeface="Arial" panose="020B0604020202020204" pitchFamily="34" charset="0"/>
              </a:rPr>
              <a:t> di ASPHI </a:t>
            </a:r>
            <a:r>
              <a:rPr lang="en-US" sz="4800" dirty="0" err="1" smtClean="0">
                <a:solidFill>
                  <a:srgbClr val="35568E"/>
                </a:solidFill>
                <a:latin typeface="Arial Black" panose="020B0A04020102020204" pitchFamily="34" charset="0"/>
                <a:cs typeface="Arial" panose="020B0604020202020204" pitchFamily="34" charset="0"/>
              </a:rPr>
              <a:t>nella</a:t>
            </a:r>
            <a:r>
              <a:rPr lang="en-US" sz="4800" dirty="0" smtClean="0">
                <a:solidFill>
                  <a:srgbClr val="35568E"/>
                </a:solidFill>
                <a:latin typeface="Arial Black" panose="020B0A04020102020204" pitchFamily="34" charset="0"/>
                <a:cs typeface="Arial" panose="020B0604020202020204" pitchFamily="34" charset="0"/>
              </a:rPr>
              <a:t> </a:t>
            </a:r>
            <a:r>
              <a:rPr lang="en-US" sz="4800" dirty="0" err="1" smtClean="0">
                <a:solidFill>
                  <a:srgbClr val="35568E"/>
                </a:solidFill>
                <a:latin typeface="Arial Black" panose="020B0A04020102020204" pitchFamily="34" charset="0"/>
                <a:cs typeface="Arial" panose="020B0604020202020204" pitchFamily="34" charset="0"/>
              </a:rPr>
              <a:t>ricerca</a:t>
            </a:r>
            <a:r>
              <a:rPr lang="en-US" sz="4800" dirty="0" smtClean="0">
                <a:solidFill>
                  <a:srgbClr val="35568E"/>
                </a:solidFill>
                <a:latin typeface="Arial Black" panose="020B0A04020102020204" pitchFamily="34" charset="0"/>
                <a:cs typeface="Arial" panose="020B0604020202020204" pitchFamily="34" charset="0"/>
              </a:rPr>
              <a:t> </a:t>
            </a:r>
            <a:r>
              <a:rPr lang="en-US" sz="4800" dirty="0" err="1" smtClean="0">
                <a:solidFill>
                  <a:srgbClr val="35568E"/>
                </a:solidFill>
                <a:latin typeface="Arial Black" panose="020B0A04020102020204" pitchFamily="34" charset="0"/>
                <a:cs typeface="Arial" panose="020B0604020202020204" pitchFamily="34" charset="0"/>
              </a:rPr>
              <a:t>Fibromialgia</a:t>
            </a:r>
            <a:r>
              <a:rPr lang="en-US" sz="4800" dirty="0" smtClean="0">
                <a:solidFill>
                  <a:srgbClr val="35568E"/>
                </a:solidFill>
                <a:latin typeface="Arial Black" panose="020B0A04020102020204" pitchFamily="34" charset="0"/>
                <a:cs typeface="Arial" panose="020B0604020202020204" pitchFamily="34" charset="0"/>
              </a:rPr>
              <a:t> e </a:t>
            </a:r>
            <a:r>
              <a:rPr lang="en-US" sz="4800" dirty="0" err="1" smtClean="0">
                <a:solidFill>
                  <a:srgbClr val="35568E"/>
                </a:solidFill>
                <a:latin typeface="Arial Black" panose="020B0A04020102020204" pitchFamily="34" charset="0"/>
                <a:cs typeface="Arial" panose="020B0604020202020204" pitchFamily="34" charset="0"/>
              </a:rPr>
              <a:t>Lavoro</a:t>
            </a:r>
            <a:r>
              <a:rPr lang="en-US" sz="4800" dirty="0" smtClean="0">
                <a:solidFill>
                  <a:srgbClr val="35568E"/>
                </a:solidFill>
                <a:latin typeface="Arial Black" panose="020B0A04020102020204" pitchFamily="34" charset="0"/>
                <a:cs typeface="Arial" panose="020B0604020202020204" pitchFamily="34" charset="0"/>
              </a:rPr>
              <a:t>: </a:t>
            </a:r>
            <a:r>
              <a:rPr lang="en-US" sz="4800" dirty="0" err="1" smtClean="0">
                <a:solidFill>
                  <a:srgbClr val="35568E"/>
                </a:solidFill>
                <a:latin typeface="Arial Black" panose="020B0A04020102020204" pitchFamily="34" charset="0"/>
                <a:cs typeface="Arial" panose="020B0604020202020204" pitchFamily="34" charset="0"/>
              </a:rPr>
              <a:t>quali</a:t>
            </a:r>
            <a:r>
              <a:rPr lang="en-US" sz="4800" dirty="0" smtClean="0">
                <a:solidFill>
                  <a:srgbClr val="35568E"/>
                </a:solidFill>
                <a:latin typeface="Arial Black" panose="020B0A04020102020204" pitchFamily="34" charset="0"/>
                <a:cs typeface="Arial" panose="020B0604020202020204" pitchFamily="34" charset="0"/>
              </a:rPr>
              <a:t> </a:t>
            </a:r>
            <a:r>
              <a:rPr lang="en-US" sz="4800" dirty="0" err="1" smtClean="0">
                <a:solidFill>
                  <a:srgbClr val="35568E"/>
                </a:solidFill>
                <a:latin typeface="Arial Black" panose="020B0A04020102020204" pitchFamily="34" charset="0"/>
                <a:cs typeface="Arial" panose="020B0604020202020204" pitchFamily="34" charset="0"/>
              </a:rPr>
              <a:t>accomodamenti</a:t>
            </a:r>
            <a:r>
              <a:rPr lang="en-US" sz="4800" dirty="0" smtClean="0">
                <a:solidFill>
                  <a:srgbClr val="35568E"/>
                </a:solidFill>
                <a:latin typeface="Arial Black" panose="020B0A04020102020204" pitchFamily="34" charset="0"/>
                <a:cs typeface="Arial" panose="020B0604020202020204" pitchFamily="34" charset="0"/>
              </a:rPr>
              <a:t> </a:t>
            </a:r>
            <a:r>
              <a:rPr lang="en-US" sz="4800" dirty="0" err="1" smtClean="0">
                <a:solidFill>
                  <a:srgbClr val="35568E"/>
                </a:solidFill>
                <a:latin typeface="Arial Black" panose="020B0A04020102020204" pitchFamily="34" charset="0"/>
                <a:cs typeface="Arial" panose="020B0604020202020204" pitchFamily="34" charset="0"/>
              </a:rPr>
              <a:t>ragionevoli</a:t>
            </a:r>
            <a:r>
              <a:rPr lang="en-US" sz="4800" dirty="0" smtClean="0">
                <a:solidFill>
                  <a:srgbClr val="35568E"/>
                </a:solidFill>
                <a:latin typeface="Arial Black" panose="020B0A04020102020204" pitchFamily="34" charset="0"/>
                <a:cs typeface="Arial" panose="020B0604020202020204" pitchFamily="34" charset="0"/>
              </a:rPr>
              <a:t> </a:t>
            </a:r>
          </a:p>
          <a:p>
            <a:pPr algn="ctr">
              <a:lnSpc>
                <a:spcPts val="3480"/>
              </a:lnSpc>
            </a:pPr>
            <a:endParaRPr lang="en-US" sz="3600" dirty="0">
              <a:solidFill>
                <a:srgbClr val="35568E"/>
              </a:solidFill>
              <a:latin typeface="Arial" panose="020B0604020202020204" pitchFamily="34" charset="0"/>
              <a:cs typeface="Arial" panose="020B0604020202020204" pitchFamily="34" charset="0"/>
            </a:endParaRPr>
          </a:p>
          <a:p>
            <a:pPr algn="ctr">
              <a:lnSpc>
                <a:spcPts val="3480"/>
              </a:lnSpc>
            </a:pPr>
            <a:endParaRPr lang="en-US" sz="3600" dirty="0" smtClean="0">
              <a:solidFill>
                <a:srgbClr val="35568E"/>
              </a:solidFill>
              <a:latin typeface="Arial" panose="020B0604020202020204" pitchFamily="34" charset="0"/>
              <a:cs typeface="Arial" panose="020B0604020202020204" pitchFamily="34" charset="0"/>
            </a:endParaRPr>
          </a:p>
          <a:p>
            <a:pPr algn="ctr">
              <a:lnSpc>
                <a:spcPts val="3480"/>
              </a:lnSpc>
            </a:pPr>
            <a:r>
              <a:rPr lang="en-US" sz="3600" dirty="0" err="1" smtClean="0">
                <a:solidFill>
                  <a:srgbClr val="35568E"/>
                </a:solidFill>
                <a:latin typeface="Arial" panose="020B0604020202020204" pitchFamily="34" charset="0"/>
                <a:cs typeface="Arial" panose="020B0604020202020204" pitchFamily="34" charset="0"/>
              </a:rPr>
              <a:t>Rossella</a:t>
            </a:r>
            <a:r>
              <a:rPr lang="en-US" sz="3600" dirty="0" smtClean="0">
                <a:solidFill>
                  <a:srgbClr val="35568E"/>
                </a:solidFill>
                <a:latin typeface="Arial" panose="020B0604020202020204" pitchFamily="34" charset="0"/>
                <a:cs typeface="Arial" panose="020B0604020202020204" pitchFamily="34" charset="0"/>
              </a:rPr>
              <a:t> Romeo</a:t>
            </a:r>
            <a:endParaRPr lang="en-US" sz="2000" dirty="0">
              <a:solidFill>
                <a:srgbClr val="35568E"/>
              </a:solidFill>
              <a:latin typeface="Arial" panose="020B0604020202020204" pitchFamily="34" charset="0"/>
              <a:cs typeface="Arial" panose="020B0604020202020204" pitchFamily="34" charset="0"/>
            </a:endParaRPr>
          </a:p>
        </p:txBody>
      </p:sp>
      <p:sp>
        <p:nvSpPr>
          <p:cNvPr id="15" name="Rettangolo 14"/>
          <p:cNvSpPr/>
          <p:nvPr/>
        </p:nvSpPr>
        <p:spPr>
          <a:xfrm>
            <a:off x="3104655" y="7893552"/>
            <a:ext cx="14404602" cy="959558"/>
          </a:xfrm>
          <a:prstGeom prst="rect">
            <a:avLst/>
          </a:prstGeom>
        </p:spPr>
        <p:txBody>
          <a:bodyPr wrap="square">
            <a:spAutoFit/>
          </a:bodyPr>
          <a:lstStyle/>
          <a:p>
            <a:pPr>
              <a:lnSpc>
                <a:spcPts val="3480"/>
              </a:lnSpc>
            </a:pPr>
            <a:r>
              <a:rPr lang="en-US" sz="2800" dirty="0">
                <a:solidFill>
                  <a:srgbClr val="35568E"/>
                </a:solidFill>
                <a:latin typeface="Arial" panose="020B0604020202020204" pitchFamily="34" charset="0"/>
                <a:cs typeface="Arial" panose="020B0604020202020204" pitchFamily="34" charset="0"/>
              </a:rPr>
              <a:t>UNA PROPOSTA DI FONDAZIONE ASPHI ONLUS in </a:t>
            </a:r>
            <a:r>
              <a:rPr lang="en-US" sz="2800" dirty="0" err="1" smtClean="0">
                <a:solidFill>
                  <a:srgbClr val="35568E"/>
                </a:solidFill>
                <a:latin typeface="Arial" panose="020B0604020202020204" pitchFamily="34" charset="0"/>
                <a:cs typeface="Arial" panose="020B0604020202020204" pitchFamily="34" charset="0"/>
              </a:rPr>
              <a:t>collaborazione</a:t>
            </a:r>
            <a:r>
              <a:rPr lang="en-US" sz="2800" dirty="0" smtClean="0">
                <a:solidFill>
                  <a:srgbClr val="35568E"/>
                </a:solidFill>
                <a:latin typeface="Arial" panose="020B0604020202020204" pitchFamily="34" charset="0"/>
                <a:cs typeface="Arial" panose="020B0604020202020204" pitchFamily="34" charset="0"/>
              </a:rPr>
              <a:t> con </a:t>
            </a:r>
            <a:endParaRPr lang="en-US" sz="2800" dirty="0">
              <a:solidFill>
                <a:srgbClr val="35568E"/>
              </a:solidFill>
              <a:latin typeface="Arial" panose="020B0604020202020204" pitchFamily="34" charset="0"/>
              <a:cs typeface="Arial" panose="020B0604020202020204" pitchFamily="34" charset="0"/>
            </a:endParaRPr>
          </a:p>
          <a:p>
            <a:pPr>
              <a:lnSpc>
                <a:spcPts val="3480"/>
              </a:lnSpc>
            </a:pPr>
            <a:r>
              <a:rPr lang="en-US" sz="2800" dirty="0">
                <a:solidFill>
                  <a:srgbClr val="35568E"/>
                </a:solidFill>
                <a:latin typeface="Arial" panose="020B0604020202020204" pitchFamily="34" charset="0"/>
                <a:cs typeface="Arial" panose="020B0604020202020204" pitchFamily="34" charset="0"/>
              </a:rPr>
              <a:t>Fondazione ISAL, CISL e CFU Italia</a:t>
            </a:r>
            <a:r>
              <a:rPr lang="en-US" sz="2800" dirty="0" smtClean="0">
                <a:solidFill>
                  <a:srgbClr val="35568E"/>
                </a:solidFill>
                <a:latin typeface="Arial" panose="020B0604020202020204" pitchFamily="34" charset="0"/>
                <a:cs typeface="Arial" panose="020B0604020202020204" pitchFamily="34" charset="0"/>
              </a:rPr>
              <a:t>.</a:t>
            </a:r>
            <a:endParaRPr lang="en-US" sz="2800" dirty="0">
              <a:solidFill>
                <a:srgbClr val="35568E"/>
              </a:solidFill>
              <a:latin typeface="Arial" panose="020B0604020202020204" pitchFamily="34" charset="0"/>
              <a:cs typeface="Arial" panose="020B0604020202020204" pitchFamily="34" charset="0"/>
            </a:endParaRPr>
          </a:p>
        </p:txBody>
      </p:sp>
      <p:grpSp>
        <p:nvGrpSpPr>
          <p:cNvPr id="17" name="Gruppo 16"/>
          <p:cNvGrpSpPr/>
          <p:nvPr/>
        </p:nvGrpSpPr>
        <p:grpSpPr>
          <a:xfrm>
            <a:off x="-609600" y="9453530"/>
            <a:ext cx="19937627" cy="1278924"/>
            <a:chOff x="-609600" y="9453530"/>
            <a:chExt cx="19937627" cy="1278924"/>
          </a:xfrm>
        </p:grpSpPr>
        <p:sp>
          <p:nvSpPr>
            <p:cNvPr id="18" name="AutoShape 3"/>
            <p:cNvSpPr/>
            <p:nvPr/>
          </p:nvSpPr>
          <p:spPr>
            <a:xfrm>
              <a:off x="-609600" y="9453530"/>
              <a:ext cx="19937627" cy="1278924"/>
            </a:xfrm>
            <a:prstGeom prst="rect">
              <a:avLst/>
            </a:prstGeom>
            <a:solidFill>
              <a:srgbClr val="35568E"/>
            </a:solidFill>
          </p:spPr>
        </p:sp>
        <p:sp>
          <p:nvSpPr>
            <p:cNvPr id="19" name="TextBox 7"/>
            <p:cNvSpPr txBox="1"/>
            <p:nvPr/>
          </p:nvSpPr>
          <p:spPr>
            <a:xfrm>
              <a:off x="3219120" y="9639300"/>
              <a:ext cx="12280186" cy="487313"/>
            </a:xfrm>
            <a:prstGeom prst="rect">
              <a:avLst/>
            </a:prstGeom>
          </p:spPr>
          <p:txBody>
            <a:bodyPr wrap="square" lIns="0" tIns="0" rIns="0" bIns="0" rtlCol="0" anchor="t">
              <a:spAutoFit/>
            </a:bodyPr>
            <a:lstStyle/>
            <a:p>
              <a:pPr algn="ctr">
                <a:lnSpc>
                  <a:spcPts val="3779"/>
                </a:lnSpc>
              </a:pPr>
              <a:r>
                <a:rPr lang="en-US" sz="2400" i="1" dirty="0" smtClean="0">
                  <a:solidFill>
                    <a:srgbClr val="FFFFFF"/>
                  </a:solidFill>
                  <a:latin typeface="Arialle"/>
                </a:rPr>
                <a:t>6 </a:t>
              </a:r>
              <a:r>
                <a:rPr lang="en-US" sz="2400" i="1" dirty="0" err="1" smtClean="0">
                  <a:solidFill>
                    <a:srgbClr val="FFFFFF"/>
                  </a:solidFill>
                  <a:latin typeface="Arialle"/>
                </a:rPr>
                <a:t>ottobre</a:t>
              </a:r>
              <a:r>
                <a:rPr lang="en-US" sz="2400" i="1" dirty="0" smtClean="0">
                  <a:solidFill>
                    <a:srgbClr val="FFFFFF"/>
                  </a:solidFill>
                  <a:latin typeface="Arialle"/>
                </a:rPr>
                <a:t> - primo </a:t>
              </a:r>
              <a:r>
                <a:rPr lang="en-US" sz="2400" i="1" dirty="0" err="1" smtClean="0">
                  <a:solidFill>
                    <a:srgbClr val="FFFFFF"/>
                  </a:solidFill>
                  <a:latin typeface="Arialle"/>
                </a:rPr>
                <a:t>incontro</a:t>
              </a:r>
              <a:r>
                <a:rPr lang="en-US" sz="2400" i="1" dirty="0" smtClean="0">
                  <a:solidFill>
                    <a:srgbClr val="FFFFFF"/>
                  </a:solidFill>
                  <a:latin typeface="Arialle"/>
                </a:rPr>
                <a:t>  - </a:t>
              </a:r>
              <a:r>
                <a:rPr lang="en-US" sz="2400" i="1" dirty="0" err="1" smtClean="0">
                  <a:solidFill>
                    <a:srgbClr val="FFFFFF"/>
                  </a:solidFill>
                  <a:latin typeface="Arialle"/>
                </a:rPr>
                <a:t>Osservatorio</a:t>
              </a:r>
              <a:r>
                <a:rPr lang="en-US" sz="2400" i="1" dirty="0" smtClean="0">
                  <a:solidFill>
                    <a:srgbClr val="FFFFFF"/>
                  </a:solidFill>
                  <a:latin typeface="Arialle"/>
                </a:rPr>
                <a:t> Salute e </a:t>
              </a:r>
              <a:r>
                <a:rPr lang="en-US" sz="2400" i="1" dirty="0" err="1" smtClean="0">
                  <a:solidFill>
                    <a:srgbClr val="FFFFFF"/>
                  </a:solidFill>
                  <a:latin typeface="Arialle"/>
                </a:rPr>
                <a:t>Benessere</a:t>
              </a:r>
              <a:r>
                <a:rPr lang="en-US" sz="2400" i="1" dirty="0" smtClean="0">
                  <a:solidFill>
                    <a:srgbClr val="FFFFFF"/>
                  </a:solidFill>
                  <a:latin typeface="Arialle"/>
                </a:rPr>
                <a:t> </a:t>
              </a:r>
              <a:r>
                <a:rPr lang="en-US" sz="2400" i="1" dirty="0" err="1" smtClean="0">
                  <a:solidFill>
                    <a:srgbClr val="FFFFFF"/>
                  </a:solidFill>
                  <a:latin typeface="Arialle"/>
                </a:rPr>
                <a:t>nei</a:t>
              </a:r>
              <a:r>
                <a:rPr lang="en-US" sz="2400" i="1" dirty="0" smtClean="0">
                  <a:solidFill>
                    <a:srgbClr val="FFFFFF"/>
                  </a:solidFill>
                  <a:latin typeface="Arialle"/>
                </a:rPr>
                <a:t> </a:t>
              </a:r>
              <a:r>
                <a:rPr lang="en-US" sz="2400" i="1" dirty="0" err="1" smtClean="0">
                  <a:solidFill>
                    <a:srgbClr val="FFFFFF"/>
                  </a:solidFill>
                  <a:latin typeface="Arialle"/>
                </a:rPr>
                <a:t>luoghi</a:t>
              </a:r>
              <a:r>
                <a:rPr lang="en-US" sz="2400" i="1" dirty="0" smtClean="0">
                  <a:solidFill>
                    <a:srgbClr val="FFFFFF"/>
                  </a:solidFill>
                  <a:latin typeface="Arialle"/>
                </a:rPr>
                <a:t> di </a:t>
              </a:r>
              <a:r>
                <a:rPr lang="en-US" sz="2400" i="1" dirty="0" err="1" smtClean="0">
                  <a:solidFill>
                    <a:srgbClr val="FFFFFF"/>
                  </a:solidFill>
                  <a:latin typeface="Arialle"/>
                </a:rPr>
                <a:t>lavoro</a:t>
              </a:r>
              <a:endParaRPr lang="en-US" sz="2700" dirty="0">
                <a:solidFill>
                  <a:srgbClr val="FFFFFF"/>
                </a:solidFill>
                <a:latin typeface="Arialle"/>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609600" y="9453530"/>
            <a:ext cx="19937627" cy="1278924"/>
            <a:chOff x="-609600" y="9453530"/>
            <a:chExt cx="19937627" cy="1278924"/>
          </a:xfrm>
        </p:grpSpPr>
        <p:sp>
          <p:nvSpPr>
            <p:cNvPr id="3" name="AutoShape 3"/>
            <p:cNvSpPr/>
            <p:nvPr/>
          </p:nvSpPr>
          <p:spPr>
            <a:xfrm>
              <a:off x="-609600" y="9453530"/>
              <a:ext cx="19937627" cy="1278924"/>
            </a:xfrm>
            <a:prstGeom prst="rect">
              <a:avLst/>
            </a:prstGeom>
            <a:solidFill>
              <a:srgbClr val="35568E"/>
            </a:solidFill>
          </p:spPr>
        </p:sp>
        <p:sp>
          <p:nvSpPr>
            <p:cNvPr id="7" name="TextBox 7"/>
            <p:cNvSpPr txBox="1"/>
            <p:nvPr/>
          </p:nvSpPr>
          <p:spPr>
            <a:xfrm>
              <a:off x="3219120" y="9639300"/>
              <a:ext cx="12280186" cy="487313"/>
            </a:xfrm>
            <a:prstGeom prst="rect">
              <a:avLst/>
            </a:prstGeom>
          </p:spPr>
          <p:txBody>
            <a:bodyPr wrap="square" lIns="0" tIns="0" rIns="0" bIns="0" rtlCol="0" anchor="t">
              <a:spAutoFit/>
            </a:bodyPr>
            <a:lstStyle/>
            <a:p>
              <a:pPr algn="ctr">
                <a:lnSpc>
                  <a:spcPts val="3779"/>
                </a:lnSpc>
              </a:pPr>
              <a:r>
                <a:rPr lang="en-US" sz="2400" i="1" dirty="0" smtClean="0">
                  <a:solidFill>
                    <a:srgbClr val="FFFFFF"/>
                  </a:solidFill>
                  <a:latin typeface="Arialle"/>
                </a:rPr>
                <a:t>6 </a:t>
              </a:r>
              <a:r>
                <a:rPr lang="en-US" sz="2400" i="1" dirty="0" err="1" smtClean="0">
                  <a:solidFill>
                    <a:srgbClr val="FFFFFF"/>
                  </a:solidFill>
                  <a:latin typeface="Arialle"/>
                </a:rPr>
                <a:t>ottobre</a:t>
              </a:r>
              <a:r>
                <a:rPr lang="en-US" sz="2400" i="1" dirty="0" smtClean="0">
                  <a:solidFill>
                    <a:srgbClr val="FFFFFF"/>
                  </a:solidFill>
                  <a:latin typeface="Arialle"/>
                </a:rPr>
                <a:t> - primo </a:t>
              </a:r>
              <a:r>
                <a:rPr lang="en-US" sz="2400" i="1" dirty="0" err="1" smtClean="0">
                  <a:solidFill>
                    <a:srgbClr val="FFFFFF"/>
                  </a:solidFill>
                  <a:latin typeface="Arialle"/>
                </a:rPr>
                <a:t>incontro</a:t>
              </a:r>
              <a:r>
                <a:rPr lang="en-US" sz="2400" i="1" dirty="0" smtClean="0">
                  <a:solidFill>
                    <a:srgbClr val="FFFFFF"/>
                  </a:solidFill>
                  <a:latin typeface="Arialle"/>
                </a:rPr>
                <a:t>  - </a:t>
              </a:r>
              <a:r>
                <a:rPr lang="en-US" sz="2400" i="1" dirty="0" err="1" smtClean="0">
                  <a:solidFill>
                    <a:srgbClr val="FFFFFF"/>
                  </a:solidFill>
                  <a:latin typeface="Arialle"/>
                </a:rPr>
                <a:t>Osservatorio</a:t>
              </a:r>
              <a:r>
                <a:rPr lang="en-US" sz="2400" i="1" dirty="0" smtClean="0">
                  <a:solidFill>
                    <a:srgbClr val="FFFFFF"/>
                  </a:solidFill>
                  <a:latin typeface="Arialle"/>
                </a:rPr>
                <a:t> Salute e </a:t>
              </a:r>
              <a:r>
                <a:rPr lang="en-US" sz="2400" i="1" dirty="0" err="1" smtClean="0">
                  <a:solidFill>
                    <a:srgbClr val="FFFFFF"/>
                  </a:solidFill>
                  <a:latin typeface="Arialle"/>
                </a:rPr>
                <a:t>Benessere</a:t>
              </a:r>
              <a:r>
                <a:rPr lang="en-US" sz="2400" i="1" dirty="0" smtClean="0">
                  <a:solidFill>
                    <a:srgbClr val="FFFFFF"/>
                  </a:solidFill>
                  <a:latin typeface="Arialle"/>
                </a:rPr>
                <a:t> </a:t>
              </a:r>
              <a:r>
                <a:rPr lang="en-US" sz="2400" i="1" dirty="0" err="1" smtClean="0">
                  <a:solidFill>
                    <a:srgbClr val="FFFFFF"/>
                  </a:solidFill>
                  <a:latin typeface="Arialle"/>
                </a:rPr>
                <a:t>nei</a:t>
              </a:r>
              <a:r>
                <a:rPr lang="en-US" sz="2400" i="1" dirty="0" smtClean="0">
                  <a:solidFill>
                    <a:srgbClr val="FFFFFF"/>
                  </a:solidFill>
                  <a:latin typeface="Arialle"/>
                </a:rPr>
                <a:t> </a:t>
              </a:r>
              <a:r>
                <a:rPr lang="en-US" sz="2400" i="1" dirty="0" err="1" smtClean="0">
                  <a:solidFill>
                    <a:srgbClr val="FFFFFF"/>
                  </a:solidFill>
                  <a:latin typeface="Arialle"/>
                </a:rPr>
                <a:t>luoghi</a:t>
              </a:r>
              <a:r>
                <a:rPr lang="en-US" sz="2400" i="1" dirty="0" smtClean="0">
                  <a:solidFill>
                    <a:srgbClr val="FFFFFF"/>
                  </a:solidFill>
                  <a:latin typeface="Arialle"/>
                </a:rPr>
                <a:t> di </a:t>
              </a:r>
              <a:r>
                <a:rPr lang="en-US" sz="2400" i="1" dirty="0" err="1" smtClean="0">
                  <a:solidFill>
                    <a:srgbClr val="FFFFFF"/>
                  </a:solidFill>
                  <a:latin typeface="Arialle"/>
                </a:rPr>
                <a:t>lavoro</a:t>
              </a:r>
              <a:endParaRPr lang="en-US" sz="2700" dirty="0">
                <a:solidFill>
                  <a:srgbClr val="FFFFFF"/>
                </a:solidFill>
                <a:latin typeface="Arialle"/>
              </a:endParaRPr>
            </a:p>
          </p:txBody>
        </p:sp>
      </p:grpSp>
      <p:grpSp>
        <p:nvGrpSpPr>
          <p:cNvPr id="4" name="Gruppo 3"/>
          <p:cNvGrpSpPr/>
          <p:nvPr/>
        </p:nvGrpSpPr>
        <p:grpSpPr>
          <a:xfrm>
            <a:off x="457200" y="363522"/>
            <a:ext cx="1295400" cy="1198578"/>
            <a:chOff x="381000" y="363522"/>
            <a:chExt cx="1914300" cy="191430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0" y="363522"/>
              <a:ext cx="1914300" cy="1914300"/>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6286" y="946879"/>
              <a:ext cx="1223727" cy="747586"/>
            </a:xfrm>
            <a:prstGeom prst="rect">
              <a:avLst/>
            </a:prstGeom>
          </p:spPr>
        </p:pic>
      </p:grpSp>
      <p:pic>
        <p:nvPicPr>
          <p:cNvPr id="2" name="Picture 2"/>
          <p:cNvPicPr>
            <a:picLocks noChangeAspect="1"/>
          </p:cNvPicPr>
          <p:nvPr/>
        </p:nvPicPr>
        <p:blipFill>
          <a:blip r:embed="rId8"/>
          <a:srcRect/>
          <a:stretch>
            <a:fillRect/>
          </a:stretch>
        </p:blipFill>
        <p:spPr>
          <a:xfrm>
            <a:off x="15697200" y="363522"/>
            <a:ext cx="1919789" cy="895902"/>
          </a:xfrm>
          <a:prstGeom prst="rect">
            <a:avLst/>
          </a:prstGeom>
        </p:spPr>
      </p:pic>
      <p:sp>
        <p:nvSpPr>
          <p:cNvPr id="9" name="CasellaDiTesto 8"/>
          <p:cNvSpPr txBox="1"/>
          <p:nvPr/>
        </p:nvSpPr>
        <p:spPr>
          <a:xfrm>
            <a:off x="2286000" y="719701"/>
            <a:ext cx="12420600" cy="8612679"/>
          </a:xfrm>
          <a:prstGeom prst="rect">
            <a:avLst/>
          </a:prstGeom>
          <a:noFill/>
        </p:spPr>
        <p:txBody>
          <a:bodyPr wrap="square" rtlCol="0">
            <a:spAutoFit/>
          </a:bodyPr>
          <a:lstStyle/>
          <a:p>
            <a:pPr marL="571500" indent="-571500">
              <a:buFont typeface="Arial" panose="020B0604020202020204" pitchFamily="34" charset="0"/>
              <a:buChar char="•"/>
            </a:pPr>
            <a:r>
              <a:rPr lang="en-US" sz="6600" dirty="0" err="1" smtClean="0">
                <a:solidFill>
                  <a:srgbClr val="35568E"/>
                </a:solidFill>
                <a:latin typeface="Arial" panose="020B0604020202020204" pitchFamily="34" charset="0"/>
                <a:cs typeface="Arial" panose="020B0604020202020204" pitchFamily="34" charset="0"/>
              </a:rPr>
              <a:t>Incontro</a:t>
            </a:r>
            <a:r>
              <a:rPr lang="en-US" sz="6600" dirty="0" smtClean="0">
                <a:solidFill>
                  <a:srgbClr val="35568E"/>
                </a:solidFill>
                <a:latin typeface="Arial" panose="020B0604020202020204" pitchFamily="34" charset="0"/>
                <a:cs typeface="Arial" panose="020B0604020202020204" pitchFamily="34" charset="0"/>
              </a:rPr>
              <a:t> con la </a:t>
            </a:r>
            <a:r>
              <a:rPr lang="en-US" sz="6600" dirty="0" err="1" smtClean="0">
                <a:solidFill>
                  <a:srgbClr val="35568E"/>
                </a:solidFill>
                <a:latin typeface="Arial" panose="020B0604020202020204" pitchFamily="34" charset="0"/>
                <a:cs typeface="Arial" panose="020B0604020202020204" pitchFamily="34" charset="0"/>
              </a:rPr>
              <a:t>Fibromialgia</a:t>
            </a:r>
            <a:r>
              <a:rPr lang="en-US" sz="6600" dirty="0" smtClean="0">
                <a:solidFill>
                  <a:srgbClr val="35568E"/>
                </a:solidFill>
                <a:latin typeface="Arial" panose="020B0604020202020204" pitchFamily="34" charset="0"/>
                <a:cs typeface="Arial" panose="020B0604020202020204" pitchFamily="34" charset="0"/>
              </a:rPr>
              <a:t>, </a:t>
            </a:r>
            <a:r>
              <a:rPr lang="en-US" sz="6600" dirty="0" err="1" smtClean="0">
                <a:solidFill>
                  <a:srgbClr val="35568E"/>
                </a:solidFill>
                <a:latin typeface="Arial" panose="020B0604020202020204" pitchFamily="34" charset="0"/>
                <a:cs typeface="Arial" panose="020B0604020202020204" pitchFamily="34" charset="0"/>
              </a:rPr>
              <a:t>una</a:t>
            </a:r>
            <a:r>
              <a:rPr lang="en-US" sz="6600" dirty="0" smtClean="0">
                <a:solidFill>
                  <a:srgbClr val="35568E"/>
                </a:solidFill>
                <a:latin typeface="Arial" panose="020B0604020202020204" pitchFamily="34" charset="0"/>
                <a:cs typeface="Arial" panose="020B0604020202020204" pitchFamily="34" charset="0"/>
              </a:rPr>
              <a:t> </a:t>
            </a:r>
            <a:r>
              <a:rPr lang="en-US" sz="6600" dirty="0" err="1" smtClean="0">
                <a:solidFill>
                  <a:srgbClr val="35568E"/>
                </a:solidFill>
                <a:latin typeface="Arial" panose="020B0604020202020204" pitchFamily="34" charset="0"/>
                <a:cs typeface="Arial" panose="020B0604020202020204" pitchFamily="34" charset="0"/>
              </a:rPr>
              <a:t>malattia</a:t>
            </a:r>
            <a:r>
              <a:rPr lang="en-US" sz="6600" dirty="0" smtClean="0">
                <a:solidFill>
                  <a:srgbClr val="35568E"/>
                </a:solidFill>
                <a:latin typeface="Arial" panose="020B0604020202020204" pitchFamily="34" charset="0"/>
                <a:cs typeface="Arial" panose="020B0604020202020204" pitchFamily="34" charset="0"/>
              </a:rPr>
              <a:t> non </a:t>
            </a:r>
            <a:r>
              <a:rPr lang="en-US" sz="6600" dirty="0" err="1" smtClean="0">
                <a:solidFill>
                  <a:srgbClr val="35568E"/>
                </a:solidFill>
                <a:latin typeface="Arial" panose="020B0604020202020204" pitchFamily="34" charset="0"/>
                <a:cs typeface="Arial" panose="020B0604020202020204" pitchFamily="34" charset="0"/>
              </a:rPr>
              <a:t>riconosciuta</a:t>
            </a:r>
            <a:endParaRPr lang="en-US" sz="6600" dirty="0" smtClean="0">
              <a:solidFill>
                <a:srgbClr val="35568E"/>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6600" dirty="0" smtClean="0">
                <a:solidFill>
                  <a:srgbClr val="35568E"/>
                </a:solidFill>
                <a:latin typeface="Arial" panose="020B0604020202020204" pitchFamily="34" charset="0"/>
                <a:cs typeface="Arial" panose="020B0604020202020204" pitchFamily="34" charset="0"/>
              </a:rPr>
              <a:t>Il </a:t>
            </a:r>
            <a:r>
              <a:rPr lang="en-US" sz="6600" dirty="0" err="1" smtClean="0">
                <a:solidFill>
                  <a:srgbClr val="35568E"/>
                </a:solidFill>
                <a:latin typeface="Arial" panose="020B0604020202020204" pitchFamily="34" charset="0"/>
                <a:cs typeface="Arial" panose="020B0604020202020204" pitchFamily="34" charset="0"/>
              </a:rPr>
              <a:t>metodo</a:t>
            </a:r>
            <a:r>
              <a:rPr lang="en-US" sz="6600" dirty="0" smtClean="0">
                <a:solidFill>
                  <a:srgbClr val="35568E"/>
                </a:solidFill>
                <a:latin typeface="Arial" panose="020B0604020202020204" pitchFamily="34" charset="0"/>
                <a:cs typeface="Arial" panose="020B0604020202020204" pitchFamily="34" charset="0"/>
              </a:rPr>
              <a:t> </a:t>
            </a:r>
            <a:r>
              <a:rPr lang="en-US" sz="6600" dirty="0" err="1" smtClean="0">
                <a:solidFill>
                  <a:srgbClr val="35568E"/>
                </a:solidFill>
                <a:latin typeface="Arial" panose="020B0604020202020204" pitchFamily="34" charset="0"/>
                <a:cs typeface="Arial" panose="020B0604020202020204" pitchFamily="34" charset="0"/>
              </a:rPr>
              <a:t>utilizzato</a:t>
            </a:r>
            <a:r>
              <a:rPr lang="en-US" sz="6600" dirty="0" smtClean="0">
                <a:solidFill>
                  <a:srgbClr val="35568E"/>
                </a:solidFill>
                <a:latin typeface="Arial" panose="020B0604020202020204" pitchFamily="34" charset="0"/>
                <a:cs typeface="Arial" panose="020B0604020202020204" pitchFamily="34" charset="0"/>
              </a:rPr>
              <a:t> per </a:t>
            </a:r>
            <a:r>
              <a:rPr lang="en-US" sz="6600" dirty="0" err="1" smtClean="0">
                <a:solidFill>
                  <a:srgbClr val="35568E"/>
                </a:solidFill>
                <a:latin typeface="Arial" panose="020B0604020202020204" pitchFamily="34" charset="0"/>
                <a:cs typeface="Arial" panose="020B0604020202020204" pitchFamily="34" charset="0"/>
              </a:rPr>
              <a:t>raccogliere</a:t>
            </a:r>
            <a:r>
              <a:rPr lang="en-US" sz="6600" dirty="0" smtClean="0">
                <a:solidFill>
                  <a:srgbClr val="35568E"/>
                </a:solidFill>
                <a:latin typeface="Arial" panose="020B0604020202020204" pitchFamily="34" charset="0"/>
                <a:cs typeface="Arial" panose="020B0604020202020204" pitchFamily="34" charset="0"/>
              </a:rPr>
              <a:t> </a:t>
            </a:r>
            <a:r>
              <a:rPr lang="en-US" sz="6600" dirty="0" err="1" smtClean="0">
                <a:solidFill>
                  <a:srgbClr val="35568E"/>
                </a:solidFill>
                <a:latin typeface="Arial" panose="020B0604020202020204" pitchFamily="34" charset="0"/>
                <a:cs typeface="Arial" panose="020B0604020202020204" pitchFamily="34" charset="0"/>
              </a:rPr>
              <a:t>il</a:t>
            </a:r>
            <a:r>
              <a:rPr lang="en-US" sz="6600" dirty="0" smtClean="0">
                <a:solidFill>
                  <a:srgbClr val="35568E"/>
                </a:solidFill>
                <a:latin typeface="Arial" panose="020B0604020202020204" pitchFamily="34" charset="0"/>
                <a:cs typeface="Arial" panose="020B0604020202020204" pitchFamily="34" charset="0"/>
              </a:rPr>
              <a:t> </a:t>
            </a:r>
            <a:r>
              <a:rPr lang="en-US" sz="6600" dirty="0" err="1" smtClean="0">
                <a:solidFill>
                  <a:srgbClr val="35568E"/>
                </a:solidFill>
                <a:latin typeface="Arial" panose="020B0604020202020204" pitchFamily="34" charset="0"/>
                <a:cs typeface="Arial" panose="020B0604020202020204" pitchFamily="34" charset="0"/>
              </a:rPr>
              <a:t>bisogno</a:t>
            </a:r>
            <a:r>
              <a:rPr lang="en-US" sz="6600" dirty="0" smtClean="0">
                <a:solidFill>
                  <a:srgbClr val="35568E"/>
                </a:solidFill>
                <a:latin typeface="Arial" panose="020B0604020202020204" pitchFamily="34" charset="0"/>
                <a:cs typeface="Arial" panose="020B0604020202020204" pitchFamily="34" charset="0"/>
              </a:rPr>
              <a:t>: </a:t>
            </a:r>
            <a:r>
              <a:rPr lang="en-US" sz="6600" dirty="0" err="1" smtClean="0">
                <a:solidFill>
                  <a:srgbClr val="35568E"/>
                </a:solidFill>
                <a:latin typeface="Arial" panose="020B0604020202020204" pitchFamily="34" charset="0"/>
                <a:cs typeface="Arial" panose="020B0604020202020204" pitchFamily="34" charset="0"/>
              </a:rPr>
              <a:t>questionario</a:t>
            </a:r>
            <a:r>
              <a:rPr lang="en-US" sz="6600" dirty="0" smtClean="0">
                <a:solidFill>
                  <a:srgbClr val="35568E"/>
                </a:solidFill>
                <a:latin typeface="Arial" panose="020B0604020202020204" pitchFamily="34" charset="0"/>
                <a:cs typeface="Arial" panose="020B0604020202020204" pitchFamily="34" charset="0"/>
              </a:rPr>
              <a:t>, focus group, </a:t>
            </a:r>
            <a:r>
              <a:rPr lang="en-US" sz="6600" smtClean="0">
                <a:solidFill>
                  <a:srgbClr val="35568E"/>
                </a:solidFill>
                <a:latin typeface="Arial" panose="020B0604020202020204" pitchFamily="34" charset="0"/>
                <a:cs typeface="Arial" panose="020B0604020202020204" pitchFamily="34" charset="0"/>
              </a:rPr>
              <a:t>profili </a:t>
            </a:r>
            <a:r>
              <a:rPr lang="en-US" sz="6600" dirty="0" smtClean="0">
                <a:solidFill>
                  <a:srgbClr val="35568E"/>
                </a:solidFill>
                <a:latin typeface="Arial" panose="020B0604020202020204" pitchFamily="34" charset="0"/>
                <a:cs typeface="Arial" panose="020B0604020202020204" pitchFamily="34" charset="0"/>
              </a:rPr>
              <a:t>di </a:t>
            </a:r>
            <a:r>
              <a:rPr lang="en-US" sz="6600" dirty="0" err="1" smtClean="0">
                <a:solidFill>
                  <a:srgbClr val="35568E"/>
                </a:solidFill>
                <a:latin typeface="Arial" panose="020B0604020202020204" pitchFamily="34" charset="0"/>
                <a:cs typeface="Arial" panose="020B0604020202020204" pitchFamily="34" charset="0"/>
              </a:rPr>
              <a:t>funzionamento</a:t>
            </a:r>
            <a:endParaRPr lang="en-US" sz="6600" dirty="0" smtClean="0">
              <a:solidFill>
                <a:srgbClr val="35568E"/>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6600" dirty="0" err="1" smtClean="0">
                <a:solidFill>
                  <a:srgbClr val="35568E"/>
                </a:solidFill>
                <a:latin typeface="Arial" panose="020B0604020202020204" pitchFamily="34" charset="0"/>
                <a:cs typeface="Arial" panose="020B0604020202020204" pitchFamily="34" charset="0"/>
              </a:rPr>
              <a:t>Raccolta</a:t>
            </a:r>
            <a:r>
              <a:rPr lang="en-US" sz="6600" dirty="0" smtClean="0">
                <a:solidFill>
                  <a:srgbClr val="35568E"/>
                </a:solidFill>
                <a:latin typeface="Arial" panose="020B0604020202020204" pitchFamily="34" charset="0"/>
                <a:cs typeface="Arial" panose="020B0604020202020204" pitchFamily="34" charset="0"/>
              </a:rPr>
              <a:t> del </a:t>
            </a:r>
            <a:r>
              <a:rPr lang="en-US" sz="6600" dirty="0" err="1" smtClean="0">
                <a:solidFill>
                  <a:srgbClr val="35568E"/>
                </a:solidFill>
                <a:latin typeface="Arial" panose="020B0604020202020204" pitchFamily="34" charset="0"/>
                <a:cs typeface="Arial" panose="020B0604020202020204" pitchFamily="34" charset="0"/>
              </a:rPr>
              <a:t>disagio</a:t>
            </a:r>
            <a:r>
              <a:rPr lang="en-US" sz="6600" dirty="0" smtClean="0">
                <a:solidFill>
                  <a:srgbClr val="35568E"/>
                </a:solidFill>
                <a:latin typeface="Arial" panose="020B0604020202020204" pitchFamily="34" charset="0"/>
                <a:cs typeface="Arial" panose="020B0604020202020204" pitchFamily="34" charset="0"/>
              </a:rPr>
              <a:t> e </a:t>
            </a:r>
            <a:r>
              <a:rPr lang="en-US" sz="6600" dirty="0" err="1" smtClean="0">
                <a:solidFill>
                  <a:srgbClr val="35568E"/>
                </a:solidFill>
                <a:latin typeface="Arial" panose="020B0604020202020204" pitchFamily="34" charset="0"/>
                <a:cs typeface="Arial" panose="020B0604020202020204" pitchFamily="34" charset="0"/>
              </a:rPr>
              <a:t>ricerca</a:t>
            </a:r>
            <a:r>
              <a:rPr lang="en-US" sz="6600" dirty="0" smtClean="0">
                <a:solidFill>
                  <a:srgbClr val="35568E"/>
                </a:solidFill>
                <a:latin typeface="Arial" panose="020B0604020202020204" pitchFamily="34" charset="0"/>
                <a:cs typeface="Arial" panose="020B0604020202020204" pitchFamily="34" charset="0"/>
              </a:rPr>
              <a:t> di </a:t>
            </a:r>
            <a:r>
              <a:rPr lang="en-US" sz="6600" dirty="0" err="1" smtClean="0">
                <a:solidFill>
                  <a:srgbClr val="35568E"/>
                </a:solidFill>
                <a:latin typeface="Arial" panose="020B0604020202020204" pitchFamily="34" charset="0"/>
                <a:cs typeface="Arial" panose="020B0604020202020204" pitchFamily="34" charset="0"/>
              </a:rPr>
              <a:t>soluzioni</a:t>
            </a:r>
            <a:endParaRPr lang="en-US" sz="6600" dirty="0" smtClean="0">
              <a:solidFill>
                <a:srgbClr val="35568E"/>
              </a:solidFill>
              <a:latin typeface="Arial" panose="020B0604020202020204" pitchFamily="34" charset="0"/>
              <a:cs typeface="Arial" panose="020B0604020202020204" pitchFamily="34" charset="0"/>
            </a:endParaRPr>
          </a:p>
          <a:p>
            <a:pPr algn="ctr">
              <a:lnSpc>
                <a:spcPts val="3480"/>
              </a:lnSpc>
            </a:pPr>
            <a:endParaRPr lang="en-US" sz="2000" dirty="0">
              <a:solidFill>
                <a:srgbClr val="35568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076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609600" y="9453530"/>
            <a:ext cx="19937627" cy="1278924"/>
            <a:chOff x="-609600" y="9453530"/>
            <a:chExt cx="19937627" cy="1278924"/>
          </a:xfrm>
        </p:grpSpPr>
        <p:sp>
          <p:nvSpPr>
            <p:cNvPr id="3" name="AutoShape 3"/>
            <p:cNvSpPr/>
            <p:nvPr/>
          </p:nvSpPr>
          <p:spPr>
            <a:xfrm>
              <a:off x="-609600" y="9453530"/>
              <a:ext cx="19937627" cy="1278924"/>
            </a:xfrm>
            <a:prstGeom prst="rect">
              <a:avLst/>
            </a:prstGeom>
            <a:solidFill>
              <a:srgbClr val="35568E"/>
            </a:solidFill>
          </p:spPr>
        </p:sp>
        <p:sp>
          <p:nvSpPr>
            <p:cNvPr id="7" name="TextBox 7"/>
            <p:cNvSpPr txBox="1"/>
            <p:nvPr/>
          </p:nvSpPr>
          <p:spPr>
            <a:xfrm>
              <a:off x="3219120" y="9639300"/>
              <a:ext cx="12280186" cy="487313"/>
            </a:xfrm>
            <a:prstGeom prst="rect">
              <a:avLst/>
            </a:prstGeom>
          </p:spPr>
          <p:txBody>
            <a:bodyPr wrap="square" lIns="0" tIns="0" rIns="0" bIns="0" rtlCol="0" anchor="t">
              <a:spAutoFit/>
            </a:bodyPr>
            <a:lstStyle/>
            <a:p>
              <a:pPr algn="ctr">
                <a:lnSpc>
                  <a:spcPts val="3779"/>
                </a:lnSpc>
              </a:pPr>
              <a:r>
                <a:rPr lang="en-US" sz="2400" i="1" dirty="0" smtClean="0">
                  <a:solidFill>
                    <a:srgbClr val="FFFFFF"/>
                  </a:solidFill>
                  <a:latin typeface="Arialle"/>
                </a:rPr>
                <a:t>6 </a:t>
              </a:r>
              <a:r>
                <a:rPr lang="en-US" sz="2400" i="1" dirty="0" err="1" smtClean="0">
                  <a:solidFill>
                    <a:srgbClr val="FFFFFF"/>
                  </a:solidFill>
                  <a:latin typeface="Arialle"/>
                </a:rPr>
                <a:t>ottobre</a:t>
              </a:r>
              <a:r>
                <a:rPr lang="en-US" sz="2400" i="1" dirty="0" smtClean="0">
                  <a:solidFill>
                    <a:srgbClr val="FFFFFF"/>
                  </a:solidFill>
                  <a:latin typeface="Arialle"/>
                </a:rPr>
                <a:t> - primo </a:t>
              </a:r>
              <a:r>
                <a:rPr lang="en-US" sz="2400" i="1" dirty="0" err="1" smtClean="0">
                  <a:solidFill>
                    <a:srgbClr val="FFFFFF"/>
                  </a:solidFill>
                  <a:latin typeface="Arialle"/>
                </a:rPr>
                <a:t>incontro</a:t>
              </a:r>
              <a:r>
                <a:rPr lang="en-US" sz="2400" i="1" dirty="0" smtClean="0">
                  <a:solidFill>
                    <a:srgbClr val="FFFFFF"/>
                  </a:solidFill>
                  <a:latin typeface="Arialle"/>
                </a:rPr>
                <a:t>  - </a:t>
              </a:r>
              <a:r>
                <a:rPr lang="en-US" sz="2400" i="1" dirty="0" err="1" smtClean="0">
                  <a:solidFill>
                    <a:srgbClr val="FFFFFF"/>
                  </a:solidFill>
                  <a:latin typeface="Arialle"/>
                </a:rPr>
                <a:t>Osservatorio</a:t>
              </a:r>
              <a:r>
                <a:rPr lang="en-US" sz="2400" i="1" dirty="0" smtClean="0">
                  <a:solidFill>
                    <a:srgbClr val="FFFFFF"/>
                  </a:solidFill>
                  <a:latin typeface="Arialle"/>
                </a:rPr>
                <a:t> Salute e </a:t>
              </a:r>
              <a:r>
                <a:rPr lang="en-US" sz="2400" i="1" dirty="0" err="1" smtClean="0">
                  <a:solidFill>
                    <a:srgbClr val="FFFFFF"/>
                  </a:solidFill>
                  <a:latin typeface="Arialle"/>
                </a:rPr>
                <a:t>Benessere</a:t>
              </a:r>
              <a:r>
                <a:rPr lang="en-US" sz="2400" i="1" dirty="0" smtClean="0">
                  <a:solidFill>
                    <a:srgbClr val="FFFFFF"/>
                  </a:solidFill>
                  <a:latin typeface="Arialle"/>
                </a:rPr>
                <a:t> </a:t>
              </a:r>
              <a:r>
                <a:rPr lang="en-US" sz="2400" i="1" dirty="0" err="1" smtClean="0">
                  <a:solidFill>
                    <a:srgbClr val="FFFFFF"/>
                  </a:solidFill>
                  <a:latin typeface="Arialle"/>
                </a:rPr>
                <a:t>nei</a:t>
              </a:r>
              <a:r>
                <a:rPr lang="en-US" sz="2400" i="1" dirty="0" smtClean="0">
                  <a:solidFill>
                    <a:srgbClr val="FFFFFF"/>
                  </a:solidFill>
                  <a:latin typeface="Arialle"/>
                </a:rPr>
                <a:t> </a:t>
              </a:r>
              <a:r>
                <a:rPr lang="en-US" sz="2400" i="1" dirty="0" err="1" smtClean="0">
                  <a:solidFill>
                    <a:srgbClr val="FFFFFF"/>
                  </a:solidFill>
                  <a:latin typeface="Arialle"/>
                </a:rPr>
                <a:t>luoghi</a:t>
              </a:r>
              <a:r>
                <a:rPr lang="en-US" sz="2400" i="1" dirty="0" smtClean="0">
                  <a:solidFill>
                    <a:srgbClr val="FFFFFF"/>
                  </a:solidFill>
                  <a:latin typeface="Arialle"/>
                </a:rPr>
                <a:t> di </a:t>
              </a:r>
              <a:r>
                <a:rPr lang="en-US" sz="2400" i="1" dirty="0" err="1" smtClean="0">
                  <a:solidFill>
                    <a:srgbClr val="FFFFFF"/>
                  </a:solidFill>
                  <a:latin typeface="Arialle"/>
                </a:rPr>
                <a:t>lavoro</a:t>
              </a:r>
              <a:endParaRPr lang="en-US" sz="2700" dirty="0">
                <a:solidFill>
                  <a:srgbClr val="FFFFFF"/>
                </a:solidFill>
                <a:latin typeface="Arialle"/>
              </a:endParaRPr>
            </a:p>
          </p:txBody>
        </p:sp>
      </p:grpSp>
      <p:grpSp>
        <p:nvGrpSpPr>
          <p:cNvPr id="4" name="Gruppo 3"/>
          <p:cNvGrpSpPr/>
          <p:nvPr/>
        </p:nvGrpSpPr>
        <p:grpSpPr>
          <a:xfrm>
            <a:off x="457200" y="363522"/>
            <a:ext cx="1295400" cy="1198578"/>
            <a:chOff x="381000" y="363522"/>
            <a:chExt cx="1914300" cy="191430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0" y="363522"/>
              <a:ext cx="1914300" cy="1914300"/>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6286" y="946879"/>
              <a:ext cx="1223727" cy="747586"/>
            </a:xfrm>
            <a:prstGeom prst="rect">
              <a:avLst/>
            </a:prstGeom>
          </p:spPr>
        </p:pic>
      </p:grpSp>
      <p:pic>
        <p:nvPicPr>
          <p:cNvPr id="2" name="Picture 2"/>
          <p:cNvPicPr>
            <a:picLocks noChangeAspect="1"/>
          </p:cNvPicPr>
          <p:nvPr/>
        </p:nvPicPr>
        <p:blipFill>
          <a:blip r:embed="rId8"/>
          <a:srcRect/>
          <a:stretch>
            <a:fillRect/>
          </a:stretch>
        </p:blipFill>
        <p:spPr>
          <a:xfrm>
            <a:off x="15697200" y="363522"/>
            <a:ext cx="1919789" cy="895902"/>
          </a:xfrm>
          <a:prstGeom prst="rect">
            <a:avLst/>
          </a:prstGeom>
        </p:spPr>
      </p:pic>
      <p:sp>
        <p:nvSpPr>
          <p:cNvPr id="9" name="CasellaDiTesto 8"/>
          <p:cNvSpPr txBox="1"/>
          <p:nvPr/>
        </p:nvSpPr>
        <p:spPr>
          <a:xfrm>
            <a:off x="2286000" y="719701"/>
            <a:ext cx="12420600" cy="8808245"/>
          </a:xfrm>
          <a:prstGeom prst="rect">
            <a:avLst/>
          </a:prstGeom>
          <a:noFill/>
        </p:spPr>
        <p:txBody>
          <a:bodyPr wrap="square" rtlCol="0">
            <a:spAutoFit/>
          </a:bodyPr>
          <a:lstStyle/>
          <a:p>
            <a:pPr>
              <a:lnSpc>
                <a:spcPct val="107000"/>
              </a:lnSpc>
              <a:spcAft>
                <a:spcPts val="800"/>
              </a:spcAft>
            </a:pPr>
            <a:r>
              <a:rPr lang="it-IT" sz="2400" dirty="0">
                <a:latin typeface="Calibri" panose="020F0502020204030204" pitchFamily="34" charset="0"/>
                <a:ea typeface="Calibri" panose="020F0502020204030204" pitchFamily="34" charset="0"/>
                <a:cs typeface="Times New Roman" panose="02020603050405020304" pitchFamily="18" charset="0"/>
              </a:rPr>
              <a:t>Come si è svolta la ricerca </a:t>
            </a:r>
            <a:r>
              <a:rPr lang="it-IT" sz="2400" dirty="0" err="1">
                <a:latin typeface="Calibri" panose="020F0502020204030204" pitchFamily="34" charset="0"/>
                <a:ea typeface="Calibri" panose="020F0502020204030204" pitchFamily="34" charset="0"/>
                <a:cs typeface="Times New Roman" panose="02020603050405020304" pitchFamily="18" charset="0"/>
              </a:rPr>
              <a:t>Fibromialgia</a:t>
            </a:r>
            <a:r>
              <a:rPr lang="it-IT" sz="2400" dirty="0">
                <a:latin typeface="Calibri" panose="020F0502020204030204" pitchFamily="34" charset="0"/>
                <a:ea typeface="Calibri" panose="020F0502020204030204" pitchFamily="34" charset="0"/>
                <a:cs typeface="Times New Roman" panose="02020603050405020304" pitchFamily="18" charset="0"/>
              </a:rPr>
              <a:t> e Lavoro -  La nascita della pubblicazione</a:t>
            </a:r>
          </a:p>
          <a:p>
            <a:pPr>
              <a:lnSpc>
                <a:spcPct val="107000"/>
              </a:lnSpc>
              <a:spcAft>
                <a:spcPts val="0"/>
              </a:spcAft>
            </a:pPr>
            <a:r>
              <a:rPr lang="it-IT" sz="2400" dirty="0">
                <a:latin typeface="Calibri" panose="020F0502020204030204" pitchFamily="34" charset="0"/>
                <a:ea typeface="Calibri" panose="020F0502020204030204" pitchFamily="34" charset="0"/>
                <a:cs typeface="Times New Roman" panose="02020603050405020304" pitchFamily="18" charset="0"/>
              </a:rPr>
              <a:t>L’incontro con la </a:t>
            </a:r>
            <a:r>
              <a:rPr lang="it-IT" sz="2400" dirty="0" err="1">
                <a:latin typeface="Calibri" panose="020F0502020204030204" pitchFamily="34" charset="0"/>
                <a:ea typeface="Calibri" panose="020F0502020204030204" pitchFamily="34" charset="0"/>
                <a:cs typeface="Times New Roman" panose="02020603050405020304" pitchFamily="18" charset="0"/>
              </a:rPr>
              <a:t>fibromialgia</a:t>
            </a:r>
            <a:r>
              <a:rPr lang="it-IT" sz="2400" dirty="0">
                <a:latin typeface="Calibri" panose="020F0502020204030204" pitchFamily="34" charset="0"/>
                <a:ea typeface="Calibri" panose="020F0502020204030204" pitchFamily="34" charset="0"/>
                <a:cs typeface="Times New Roman" panose="02020603050405020304" pitchFamily="18" charset="0"/>
              </a:rPr>
              <a:t> ci ha fatto ricordare un po’ le nostre origini, la nascita di ASPHI per rispondere al bisogno di accedere alle professioni informatiche portato in IBM da alcune persone non vedenti. Da allora ASPHI si è occupata di tutti i tipi di disabilità partendo proprio dall’ascolto dei bisogni, soprattutto nei contesti di vita e di partecipazione</a:t>
            </a:r>
          </a:p>
          <a:p>
            <a:pPr>
              <a:lnSpc>
                <a:spcPct val="107000"/>
              </a:lnSpc>
              <a:spcAft>
                <a:spcPts val="0"/>
              </a:spcAft>
            </a:pPr>
            <a:r>
              <a:rPr lang="it-IT" sz="2400" dirty="0">
                <a:latin typeface="Calibri" panose="020F0502020204030204" pitchFamily="34" charset="0"/>
                <a:ea typeface="Calibri" panose="020F0502020204030204" pitchFamily="34" charset="0"/>
                <a:cs typeface="Times New Roman" panose="02020603050405020304" pitchFamily="18" charset="0"/>
              </a:rPr>
              <a:t>Trovandoci di fronte a un tema di questa portata, è stato necessario prima di tutto per noi imparare a conoscere questa malattia, attraverso il modello che noi utilizziamo che è </a:t>
            </a:r>
            <a:r>
              <a:rPr lang="it-IT" sz="2400" dirty="0" err="1">
                <a:latin typeface="Calibri" panose="020F0502020204030204" pitchFamily="34" charset="0"/>
                <a:ea typeface="Calibri" panose="020F0502020204030204" pitchFamily="34" charset="0"/>
                <a:cs typeface="Times New Roman" panose="02020603050405020304" pitchFamily="18" charset="0"/>
              </a:rPr>
              <a:t>bio</a:t>
            </a:r>
            <a:r>
              <a:rPr lang="it-IT" sz="2400" dirty="0">
                <a:latin typeface="Calibri" panose="020F0502020204030204" pitchFamily="34" charset="0"/>
                <a:ea typeface="Calibri" panose="020F0502020204030204" pitchFamily="34" charset="0"/>
                <a:cs typeface="Times New Roman" panose="02020603050405020304" pitchFamily="18" charset="0"/>
              </a:rPr>
              <a:t>-</a:t>
            </a:r>
            <a:r>
              <a:rPr lang="it-IT" sz="2400" dirty="0" err="1">
                <a:latin typeface="Calibri" panose="020F0502020204030204" pitchFamily="34" charset="0"/>
                <a:ea typeface="Calibri" panose="020F0502020204030204" pitchFamily="34" charset="0"/>
                <a:cs typeface="Times New Roman" panose="02020603050405020304" pitchFamily="18" charset="0"/>
              </a:rPr>
              <a:t>psico</a:t>
            </a:r>
            <a:r>
              <a:rPr lang="it-IT" sz="2400" dirty="0">
                <a:latin typeface="Calibri" panose="020F0502020204030204" pitchFamily="34" charset="0"/>
                <a:ea typeface="Calibri" panose="020F0502020204030204" pitchFamily="34" charset="0"/>
                <a:cs typeface="Times New Roman" panose="02020603050405020304" pitchFamily="18" charset="0"/>
              </a:rPr>
              <a:t>-sociale, che prende in considerazione l’individuo, il suo stato di salute, le sue caratteristiche personali quando si trova in relazione con l’ambiente e con i contesti in cui deve svolgere delle attività, ad esempio, come nel nostro ambito di indagine, nel lavoro. Questa relazione complessa, può portare come conseguenza o il benessere o il disagio lavorativo.  </a:t>
            </a:r>
          </a:p>
          <a:p>
            <a:pPr>
              <a:lnSpc>
                <a:spcPct val="107000"/>
              </a:lnSpc>
              <a:spcAft>
                <a:spcPts val="0"/>
              </a:spcAft>
            </a:pPr>
            <a:r>
              <a:rPr lang="it-IT" sz="2400" dirty="0">
                <a:latin typeface="Calibri" panose="020F0502020204030204" pitchFamily="34" charset="0"/>
                <a:ea typeface="Calibri" panose="020F0502020204030204" pitchFamily="34" charset="0"/>
                <a:cs typeface="Times New Roman" panose="02020603050405020304" pitchFamily="18" charset="0"/>
              </a:rPr>
              <a:t>Sapevamo già dai primi incontri con CFU che il disagio nei contesti lavorativi era molto forte, che erano davvero tante le persone che avevano perso il lavoro a causa delle malattia, perché non venivano credute, </a:t>
            </a:r>
          </a:p>
          <a:p>
            <a:pPr>
              <a:lnSpc>
                <a:spcPct val="107000"/>
              </a:lnSpc>
              <a:spcAft>
                <a:spcPts val="0"/>
              </a:spcAft>
            </a:pPr>
            <a:r>
              <a:rPr lang="it-IT" sz="2400" dirty="0">
                <a:latin typeface="Calibri" panose="020F0502020204030204" pitchFamily="34" charset="0"/>
                <a:ea typeface="Calibri" panose="020F0502020204030204" pitchFamily="34" charset="0"/>
                <a:cs typeface="Times New Roman" panose="02020603050405020304" pitchFamily="18" charset="0"/>
              </a:rPr>
              <a:t>Per realizzare la ricerca che presentiamo oggi era necessario raccogliere dei dati da poter misurare e su cui basare le successive considerazioni. Abbiamo elaborato un questionario, inserito in un </a:t>
            </a:r>
            <a:r>
              <a:rPr lang="it-IT" sz="2400" dirty="0" err="1">
                <a:latin typeface="Calibri" panose="020F0502020204030204" pitchFamily="34" charset="0"/>
                <a:ea typeface="Calibri" panose="020F0502020204030204" pitchFamily="34" charset="0"/>
                <a:cs typeface="Times New Roman" panose="02020603050405020304" pitchFamily="18" charset="0"/>
              </a:rPr>
              <a:t>form</a:t>
            </a:r>
            <a:r>
              <a:rPr lang="it-IT" sz="2400" dirty="0">
                <a:latin typeface="Calibri" panose="020F0502020204030204" pitchFamily="34" charset="0"/>
                <a:ea typeface="Calibri" panose="020F0502020204030204" pitchFamily="34" charset="0"/>
                <a:cs typeface="Times New Roman" panose="02020603050405020304" pitchFamily="18" charset="0"/>
              </a:rPr>
              <a:t> di Google, perché fosse facilmente accessibile on line, anonimo, per tutte le persone </a:t>
            </a:r>
            <a:r>
              <a:rPr lang="it-IT" sz="2400" dirty="0" err="1">
                <a:latin typeface="Calibri" panose="020F0502020204030204" pitchFamily="34" charset="0"/>
                <a:ea typeface="Calibri" panose="020F0502020204030204" pitchFamily="34" charset="0"/>
                <a:cs typeface="Times New Roman" panose="02020603050405020304" pitchFamily="18" charset="0"/>
              </a:rPr>
              <a:t>fibromialgiche</a:t>
            </a:r>
            <a:r>
              <a:rPr lang="it-IT" sz="2400" dirty="0">
                <a:latin typeface="Calibri" panose="020F0502020204030204" pitchFamily="34" charset="0"/>
                <a:ea typeface="Calibri" panose="020F0502020204030204" pitchFamily="34" charset="0"/>
                <a:cs typeface="Times New Roman" panose="02020603050405020304" pitchFamily="18" charset="0"/>
              </a:rPr>
              <a:t>, che sono state raggiunte attraverso un’attività di promozione molto efficace soprattutto con i social network di CFU e i canali capillari nel territorio della CISL. Fin dall’inizio era chiaro che i dati sarebbero stati utilizzati per questa ricerca che oggi cerca di rispondere alle aspettative che in qualche modo siamo consapevoli di aver creato, con questa azione</a:t>
            </a:r>
          </a:p>
          <a:p>
            <a:pPr>
              <a:lnSpc>
                <a:spcPct val="107000"/>
              </a:lnSpc>
              <a:spcAft>
                <a:spcPts val="0"/>
              </a:spcAft>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9109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609600" y="9453530"/>
            <a:ext cx="19937627" cy="1278924"/>
            <a:chOff x="-609600" y="9453530"/>
            <a:chExt cx="19937627" cy="1278924"/>
          </a:xfrm>
        </p:grpSpPr>
        <p:sp>
          <p:nvSpPr>
            <p:cNvPr id="3" name="AutoShape 3"/>
            <p:cNvSpPr/>
            <p:nvPr/>
          </p:nvSpPr>
          <p:spPr>
            <a:xfrm>
              <a:off x="-609600" y="9453530"/>
              <a:ext cx="19937627" cy="1278924"/>
            </a:xfrm>
            <a:prstGeom prst="rect">
              <a:avLst/>
            </a:prstGeom>
            <a:solidFill>
              <a:srgbClr val="35568E"/>
            </a:solidFill>
          </p:spPr>
        </p:sp>
        <p:sp>
          <p:nvSpPr>
            <p:cNvPr id="7" name="TextBox 7"/>
            <p:cNvSpPr txBox="1"/>
            <p:nvPr/>
          </p:nvSpPr>
          <p:spPr>
            <a:xfrm>
              <a:off x="3219120" y="9639300"/>
              <a:ext cx="12280186" cy="487313"/>
            </a:xfrm>
            <a:prstGeom prst="rect">
              <a:avLst/>
            </a:prstGeom>
          </p:spPr>
          <p:txBody>
            <a:bodyPr wrap="square" lIns="0" tIns="0" rIns="0" bIns="0" rtlCol="0" anchor="t">
              <a:spAutoFit/>
            </a:bodyPr>
            <a:lstStyle/>
            <a:p>
              <a:pPr algn="ctr">
                <a:lnSpc>
                  <a:spcPts val="3779"/>
                </a:lnSpc>
              </a:pPr>
              <a:r>
                <a:rPr lang="en-US" sz="2400" i="1" dirty="0" smtClean="0">
                  <a:solidFill>
                    <a:srgbClr val="FFFFFF"/>
                  </a:solidFill>
                  <a:latin typeface="Arialle"/>
                </a:rPr>
                <a:t>6 </a:t>
              </a:r>
              <a:r>
                <a:rPr lang="en-US" sz="2400" i="1" dirty="0" err="1" smtClean="0">
                  <a:solidFill>
                    <a:srgbClr val="FFFFFF"/>
                  </a:solidFill>
                  <a:latin typeface="Arialle"/>
                </a:rPr>
                <a:t>ottobre</a:t>
              </a:r>
              <a:r>
                <a:rPr lang="en-US" sz="2400" i="1" dirty="0" smtClean="0">
                  <a:solidFill>
                    <a:srgbClr val="FFFFFF"/>
                  </a:solidFill>
                  <a:latin typeface="Arialle"/>
                </a:rPr>
                <a:t> - primo </a:t>
              </a:r>
              <a:r>
                <a:rPr lang="en-US" sz="2400" i="1" dirty="0" err="1" smtClean="0">
                  <a:solidFill>
                    <a:srgbClr val="FFFFFF"/>
                  </a:solidFill>
                  <a:latin typeface="Arialle"/>
                </a:rPr>
                <a:t>incontro</a:t>
              </a:r>
              <a:r>
                <a:rPr lang="en-US" sz="2400" i="1" dirty="0" smtClean="0">
                  <a:solidFill>
                    <a:srgbClr val="FFFFFF"/>
                  </a:solidFill>
                  <a:latin typeface="Arialle"/>
                </a:rPr>
                <a:t>  - </a:t>
              </a:r>
              <a:r>
                <a:rPr lang="en-US" sz="2400" i="1" dirty="0" err="1" smtClean="0">
                  <a:solidFill>
                    <a:srgbClr val="FFFFFF"/>
                  </a:solidFill>
                  <a:latin typeface="Arialle"/>
                </a:rPr>
                <a:t>Osservatorio</a:t>
              </a:r>
              <a:r>
                <a:rPr lang="en-US" sz="2400" i="1" dirty="0" smtClean="0">
                  <a:solidFill>
                    <a:srgbClr val="FFFFFF"/>
                  </a:solidFill>
                  <a:latin typeface="Arialle"/>
                </a:rPr>
                <a:t> Salute e </a:t>
              </a:r>
              <a:r>
                <a:rPr lang="en-US" sz="2400" i="1" dirty="0" err="1" smtClean="0">
                  <a:solidFill>
                    <a:srgbClr val="FFFFFF"/>
                  </a:solidFill>
                  <a:latin typeface="Arialle"/>
                </a:rPr>
                <a:t>Benessere</a:t>
              </a:r>
              <a:r>
                <a:rPr lang="en-US" sz="2400" i="1" dirty="0" smtClean="0">
                  <a:solidFill>
                    <a:srgbClr val="FFFFFF"/>
                  </a:solidFill>
                  <a:latin typeface="Arialle"/>
                </a:rPr>
                <a:t> </a:t>
              </a:r>
              <a:r>
                <a:rPr lang="en-US" sz="2400" i="1" dirty="0" err="1" smtClean="0">
                  <a:solidFill>
                    <a:srgbClr val="FFFFFF"/>
                  </a:solidFill>
                  <a:latin typeface="Arialle"/>
                </a:rPr>
                <a:t>nei</a:t>
              </a:r>
              <a:r>
                <a:rPr lang="en-US" sz="2400" i="1" dirty="0" smtClean="0">
                  <a:solidFill>
                    <a:srgbClr val="FFFFFF"/>
                  </a:solidFill>
                  <a:latin typeface="Arialle"/>
                </a:rPr>
                <a:t> </a:t>
              </a:r>
              <a:r>
                <a:rPr lang="en-US" sz="2400" i="1" dirty="0" err="1" smtClean="0">
                  <a:solidFill>
                    <a:srgbClr val="FFFFFF"/>
                  </a:solidFill>
                  <a:latin typeface="Arialle"/>
                </a:rPr>
                <a:t>luoghi</a:t>
              </a:r>
              <a:r>
                <a:rPr lang="en-US" sz="2400" i="1" dirty="0" smtClean="0">
                  <a:solidFill>
                    <a:srgbClr val="FFFFFF"/>
                  </a:solidFill>
                  <a:latin typeface="Arialle"/>
                </a:rPr>
                <a:t> di </a:t>
              </a:r>
              <a:r>
                <a:rPr lang="en-US" sz="2400" i="1" dirty="0" err="1" smtClean="0">
                  <a:solidFill>
                    <a:srgbClr val="FFFFFF"/>
                  </a:solidFill>
                  <a:latin typeface="Arialle"/>
                </a:rPr>
                <a:t>lavoro</a:t>
              </a:r>
              <a:endParaRPr lang="en-US" sz="2700" dirty="0">
                <a:solidFill>
                  <a:srgbClr val="FFFFFF"/>
                </a:solidFill>
                <a:latin typeface="Arialle"/>
              </a:endParaRPr>
            </a:p>
          </p:txBody>
        </p:sp>
      </p:grpSp>
      <p:grpSp>
        <p:nvGrpSpPr>
          <p:cNvPr id="4" name="Gruppo 3"/>
          <p:cNvGrpSpPr/>
          <p:nvPr/>
        </p:nvGrpSpPr>
        <p:grpSpPr>
          <a:xfrm>
            <a:off x="457200" y="363522"/>
            <a:ext cx="1295400" cy="1198578"/>
            <a:chOff x="381000" y="363522"/>
            <a:chExt cx="1914300" cy="191430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0" y="363522"/>
              <a:ext cx="1914300" cy="1914300"/>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6286" y="946879"/>
              <a:ext cx="1223727" cy="747586"/>
            </a:xfrm>
            <a:prstGeom prst="rect">
              <a:avLst/>
            </a:prstGeom>
          </p:spPr>
        </p:pic>
      </p:grpSp>
      <p:pic>
        <p:nvPicPr>
          <p:cNvPr id="2" name="Picture 2"/>
          <p:cNvPicPr>
            <a:picLocks noChangeAspect="1"/>
          </p:cNvPicPr>
          <p:nvPr/>
        </p:nvPicPr>
        <p:blipFill>
          <a:blip r:embed="rId8"/>
          <a:srcRect/>
          <a:stretch>
            <a:fillRect/>
          </a:stretch>
        </p:blipFill>
        <p:spPr>
          <a:xfrm>
            <a:off x="15697200" y="363522"/>
            <a:ext cx="1919789" cy="895902"/>
          </a:xfrm>
          <a:prstGeom prst="rect">
            <a:avLst/>
          </a:prstGeom>
        </p:spPr>
      </p:pic>
      <p:sp>
        <p:nvSpPr>
          <p:cNvPr id="9" name="CasellaDiTesto 8"/>
          <p:cNvSpPr txBox="1"/>
          <p:nvPr/>
        </p:nvSpPr>
        <p:spPr>
          <a:xfrm>
            <a:off x="2286000" y="719701"/>
            <a:ext cx="12420600" cy="6019918"/>
          </a:xfrm>
          <a:prstGeom prst="rect">
            <a:avLst/>
          </a:prstGeom>
          <a:noFill/>
        </p:spPr>
        <p:txBody>
          <a:bodyPr wrap="square" rtlCol="0">
            <a:spAutoFit/>
          </a:bodyPr>
          <a:lstStyle/>
          <a:p>
            <a:pPr>
              <a:lnSpc>
                <a:spcPct val="107000"/>
              </a:lnSpc>
              <a:spcAft>
                <a:spcPts val="0"/>
              </a:spcAft>
            </a:pPr>
            <a:r>
              <a:rPr lang="it-IT" sz="2400" dirty="0" smtClean="0">
                <a:latin typeface="Calibri" panose="020F0502020204030204" pitchFamily="34" charset="0"/>
                <a:ea typeface="Calibri" panose="020F0502020204030204" pitchFamily="34" charset="0"/>
                <a:cs typeface="Times New Roman" panose="02020603050405020304" pitchFamily="18" charset="0"/>
              </a:rPr>
              <a:t>Cosa </a:t>
            </a:r>
            <a:r>
              <a:rPr lang="it-IT" sz="2400" dirty="0">
                <a:latin typeface="Calibri" panose="020F0502020204030204" pitchFamily="34" charset="0"/>
                <a:ea typeface="Calibri" panose="020F0502020204030204" pitchFamily="34" charset="0"/>
                <a:cs typeface="Times New Roman" panose="02020603050405020304" pitchFamily="18" charset="0"/>
              </a:rPr>
              <a:t>voleva rilevare il questionario? Dal questionario abbiamo avuto una conferma di alcuni elementi che interferiscono negativamente nell’attività lavorativa delle persone </a:t>
            </a:r>
            <a:r>
              <a:rPr lang="it-IT" sz="2400" dirty="0" err="1">
                <a:latin typeface="Calibri" panose="020F0502020204030204" pitchFamily="34" charset="0"/>
                <a:ea typeface="Calibri" panose="020F0502020204030204" pitchFamily="34" charset="0"/>
                <a:cs typeface="Times New Roman" panose="02020603050405020304" pitchFamily="18" charset="0"/>
              </a:rPr>
              <a:t>fibromialgiche</a:t>
            </a:r>
            <a:r>
              <a:rPr lang="it-IT" sz="2400" dirty="0">
                <a:latin typeface="Calibri" panose="020F0502020204030204" pitchFamily="34" charset="0"/>
                <a:ea typeface="Calibri" panose="020F0502020204030204" pitchFamily="34" charset="0"/>
                <a:cs typeface="Times New Roman" panose="02020603050405020304" pitchFamily="18" charset="0"/>
              </a:rPr>
              <a:t>, in particolare l’atteggiamento dei colleghi e dei responsabili aziendali. Questo è il vero problema: la non conoscenza della patologia insieme la scarsa cultura dell’inclusione nei contesti lavorativi.</a:t>
            </a:r>
          </a:p>
          <a:p>
            <a:pPr>
              <a:lnSpc>
                <a:spcPct val="107000"/>
              </a:lnSpc>
              <a:spcAft>
                <a:spcPts val="0"/>
              </a:spcAft>
            </a:pPr>
            <a:r>
              <a:rPr lang="it-IT" sz="2400" dirty="0">
                <a:latin typeface="Calibri" panose="020F0502020204030204" pitchFamily="34" charset="0"/>
                <a:ea typeface="Calibri" panose="020F0502020204030204" pitchFamily="34" charset="0"/>
                <a:cs typeface="Times New Roman" panose="02020603050405020304" pitchFamily="18" charset="0"/>
              </a:rPr>
              <a:t>E’ importante anche come avviene la comunicazione del disagio legata al contesto lavorativo, da chi arriva, chi parla e chi ascolta…manca però anche la comunicazione istituzionale, attraverso delle procedure di gestione delle risorse umane</a:t>
            </a:r>
          </a:p>
          <a:p>
            <a:pPr>
              <a:lnSpc>
                <a:spcPct val="107000"/>
              </a:lnSpc>
              <a:spcAft>
                <a:spcPts val="0"/>
              </a:spcAft>
            </a:pPr>
            <a:r>
              <a:rPr lang="it-IT" sz="2400" dirty="0">
                <a:latin typeface="Calibri" panose="020F0502020204030204" pitchFamily="34" charset="0"/>
                <a:ea typeface="Calibri" panose="020F0502020204030204" pitchFamily="34" charset="0"/>
                <a:cs typeface="Times New Roman" panose="02020603050405020304" pitchFamily="18" charset="0"/>
              </a:rPr>
              <a:t>Dopo circa due mesi e mezzo avevano risposto al sondaggio 1.176 persone, di cui il 94% di genere femminile, e per l’80% attivi al lavoro di cui un terzo nell’ambito impiegatizio, età media di 47 anni, portando più o meno degli elementi omogenei, per cui abbiamo deciso di fermarci nella raccolta.</a:t>
            </a:r>
          </a:p>
          <a:p>
            <a:pPr>
              <a:lnSpc>
                <a:spcPct val="107000"/>
              </a:lnSpc>
              <a:spcAft>
                <a:spcPts val="0"/>
              </a:spcAft>
            </a:pPr>
            <a:r>
              <a:rPr lang="it-IT" sz="2400" dirty="0">
                <a:latin typeface="Calibri" panose="020F0502020204030204" pitchFamily="34" charset="0"/>
                <a:ea typeface="Calibri" panose="020F0502020204030204" pitchFamily="34" charset="0"/>
                <a:cs typeface="Times New Roman" panose="02020603050405020304" pitchFamily="18" charset="0"/>
              </a:rPr>
              <a:t>In particolare le domande volevano raccogliere il benessere lavorativo, lo stato d’animo nel recarsi al lavoro, elementi di gradimento o di necessità e di esigenza. </a:t>
            </a:r>
          </a:p>
          <a:p>
            <a:pPr>
              <a:lnSpc>
                <a:spcPct val="107000"/>
              </a:lnSpc>
              <a:spcAft>
                <a:spcPts val="0"/>
              </a:spcAft>
            </a:pPr>
            <a:r>
              <a:rPr lang="it-IT" sz="2400" dirty="0">
                <a:latin typeface="Calibri" panose="020F0502020204030204" pitchFamily="34" charset="0"/>
                <a:ea typeface="Calibri" panose="020F0502020204030204" pitchFamily="34" charset="0"/>
                <a:cs typeface="Times New Roman" panose="02020603050405020304" pitchFamily="18" charset="0"/>
              </a:rPr>
              <a:t>Costante dolore e VERA stanchezza, sono riportate dalla stragrande maggioranza delle risposte, che anno come effetto ansia, depressione, sbalzi di umore e problemi nelle relazioni e NON C’E’ DA MERAVIGLIARSI</a:t>
            </a:r>
            <a:r>
              <a:rPr lang="it-IT" sz="2400" dirty="0" smtClean="0">
                <a:latin typeface="Calibri" panose="020F0502020204030204" pitchFamily="34" charset="0"/>
                <a:ea typeface="Calibri" panose="020F0502020204030204" pitchFamily="34" charset="0"/>
                <a:cs typeface="Times New Roman" panose="02020603050405020304" pitchFamily="18" charset="0"/>
              </a:rPr>
              <a:t>.</a:t>
            </a: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2309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609600" y="9453530"/>
            <a:ext cx="19937627" cy="1278924"/>
            <a:chOff x="-609600" y="9453530"/>
            <a:chExt cx="19937627" cy="1278924"/>
          </a:xfrm>
        </p:grpSpPr>
        <p:sp>
          <p:nvSpPr>
            <p:cNvPr id="3" name="AutoShape 3"/>
            <p:cNvSpPr/>
            <p:nvPr/>
          </p:nvSpPr>
          <p:spPr>
            <a:xfrm>
              <a:off x="-609600" y="9453530"/>
              <a:ext cx="19937627" cy="1278924"/>
            </a:xfrm>
            <a:prstGeom prst="rect">
              <a:avLst/>
            </a:prstGeom>
            <a:solidFill>
              <a:srgbClr val="35568E"/>
            </a:solidFill>
          </p:spPr>
        </p:sp>
        <p:sp>
          <p:nvSpPr>
            <p:cNvPr id="7" name="TextBox 7"/>
            <p:cNvSpPr txBox="1"/>
            <p:nvPr/>
          </p:nvSpPr>
          <p:spPr>
            <a:xfrm>
              <a:off x="3219120" y="9639300"/>
              <a:ext cx="12280186" cy="487313"/>
            </a:xfrm>
            <a:prstGeom prst="rect">
              <a:avLst/>
            </a:prstGeom>
          </p:spPr>
          <p:txBody>
            <a:bodyPr wrap="square" lIns="0" tIns="0" rIns="0" bIns="0" rtlCol="0" anchor="t">
              <a:spAutoFit/>
            </a:bodyPr>
            <a:lstStyle/>
            <a:p>
              <a:pPr algn="ctr">
                <a:lnSpc>
                  <a:spcPts val="3779"/>
                </a:lnSpc>
              </a:pPr>
              <a:r>
                <a:rPr lang="en-US" sz="2400" i="1" dirty="0" smtClean="0">
                  <a:solidFill>
                    <a:srgbClr val="FFFFFF"/>
                  </a:solidFill>
                  <a:latin typeface="Arialle"/>
                </a:rPr>
                <a:t>6 </a:t>
              </a:r>
              <a:r>
                <a:rPr lang="en-US" sz="2400" i="1" dirty="0" err="1" smtClean="0">
                  <a:solidFill>
                    <a:srgbClr val="FFFFFF"/>
                  </a:solidFill>
                  <a:latin typeface="Arialle"/>
                </a:rPr>
                <a:t>ottobre</a:t>
              </a:r>
              <a:r>
                <a:rPr lang="en-US" sz="2400" i="1" dirty="0" smtClean="0">
                  <a:solidFill>
                    <a:srgbClr val="FFFFFF"/>
                  </a:solidFill>
                  <a:latin typeface="Arialle"/>
                </a:rPr>
                <a:t> - primo </a:t>
              </a:r>
              <a:r>
                <a:rPr lang="en-US" sz="2400" i="1" dirty="0" err="1" smtClean="0">
                  <a:solidFill>
                    <a:srgbClr val="FFFFFF"/>
                  </a:solidFill>
                  <a:latin typeface="Arialle"/>
                </a:rPr>
                <a:t>incontro</a:t>
              </a:r>
              <a:r>
                <a:rPr lang="en-US" sz="2400" i="1" dirty="0" smtClean="0">
                  <a:solidFill>
                    <a:srgbClr val="FFFFFF"/>
                  </a:solidFill>
                  <a:latin typeface="Arialle"/>
                </a:rPr>
                <a:t>  - </a:t>
              </a:r>
              <a:r>
                <a:rPr lang="en-US" sz="2400" i="1" dirty="0" err="1" smtClean="0">
                  <a:solidFill>
                    <a:srgbClr val="FFFFFF"/>
                  </a:solidFill>
                  <a:latin typeface="Arialle"/>
                </a:rPr>
                <a:t>Osservatorio</a:t>
              </a:r>
              <a:r>
                <a:rPr lang="en-US" sz="2400" i="1" dirty="0" smtClean="0">
                  <a:solidFill>
                    <a:srgbClr val="FFFFFF"/>
                  </a:solidFill>
                  <a:latin typeface="Arialle"/>
                </a:rPr>
                <a:t> Salute e </a:t>
              </a:r>
              <a:r>
                <a:rPr lang="en-US" sz="2400" i="1" dirty="0" err="1" smtClean="0">
                  <a:solidFill>
                    <a:srgbClr val="FFFFFF"/>
                  </a:solidFill>
                  <a:latin typeface="Arialle"/>
                </a:rPr>
                <a:t>Benessere</a:t>
              </a:r>
              <a:r>
                <a:rPr lang="en-US" sz="2400" i="1" dirty="0" smtClean="0">
                  <a:solidFill>
                    <a:srgbClr val="FFFFFF"/>
                  </a:solidFill>
                  <a:latin typeface="Arialle"/>
                </a:rPr>
                <a:t> </a:t>
              </a:r>
              <a:r>
                <a:rPr lang="en-US" sz="2400" i="1" dirty="0" err="1" smtClean="0">
                  <a:solidFill>
                    <a:srgbClr val="FFFFFF"/>
                  </a:solidFill>
                  <a:latin typeface="Arialle"/>
                </a:rPr>
                <a:t>nei</a:t>
              </a:r>
              <a:r>
                <a:rPr lang="en-US" sz="2400" i="1" dirty="0" smtClean="0">
                  <a:solidFill>
                    <a:srgbClr val="FFFFFF"/>
                  </a:solidFill>
                  <a:latin typeface="Arialle"/>
                </a:rPr>
                <a:t> </a:t>
              </a:r>
              <a:r>
                <a:rPr lang="en-US" sz="2400" i="1" dirty="0" err="1" smtClean="0">
                  <a:solidFill>
                    <a:srgbClr val="FFFFFF"/>
                  </a:solidFill>
                  <a:latin typeface="Arialle"/>
                </a:rPr>
                <a:t>luoghi</a:t>
              </a:r>
              <a:r>
                <a:rPr lang="en-US" sz="2400" i="1" dirty="0" smtClean="0">
                  <a:solidFill>
                    <a:srgbClr val="FFFFFF"/>
                  </a:solidFill>
                  <a:latin typeface="Arialle"/>
                </a:rPr>
                <a:t> di </a:t>
              </a:r>
              <a:r>
                <a:rPr lang="en-US" sz="2400" i="1" dirty="0" err="1" smtClean="0">
                  <a:solidFill>
                    <a:srgbClr val="FFFFFF"/>
                  </a:solidFill>
                  <a:latin typeface="Arialle"/>
                </a:rPr>
                <a:t>lavoro</a:t>
              </a:r>
              <a:endParaRPr lang="en-US" sz="2700" dirty="0">
                <a:solidFill>
                  <a:srgbClr val="FFFFFF"/>
                </a:solidFill>
                <a:latin typeface="Arialle"/>
              </a:endParaRPr>
            </a:p>
          </p:txBody>
        </p:sp>
      </p:grpSp>
      <p:grpSp>
        <p:nvGrpSpPr>
          <p:cNvPr id="4" name="Gruppo 3"/>
          <p:cNvGrpSpPr/>
          <p:nvPr/>
        </p:nvGrpSpPr>
        <p:grpSpPr>
          <a:xfrm>
            <a:off x="457200" y="363522"/>
            <a:ext cx="1295400" cy="1198578"/>
            <a:chOff x="381000" y="363522"/>
            <a:chExt cx="1914300" cy="191430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0" y="363522"/>
              <a:ext cx="1914300" cy="1914300"/>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6286" y="946879"/>
              <a:ext cx="1223727" cy="747586"/>
            </a:xfrm>
            <a:prstGeom prst="rect">
              <a:avLst/>
            </a:prstGeom>
          </p:spPr>
        </p:pic>
      </p:grpSp>
      <p:pic>
        <p:nvPicPr>
          <p:cNvPr id="2" name="Picture 2"/>
          <p:cNvPicPr>
            <a:picLocks noChangeAspect="1"/>
          </p:cNvPicPr>
          <p:nvPr/>
        </p:nvPicPr>
        <p:blipFill>
          <a:blip r:embed="rId8"/>
          <a:srcRect/>
          <a:stretch>
            <a:fillRect/>
          </a:stretch>
        </p:blipFill>
        <p:spPr>
          <a:xfrm>
            <a:off x="15697200" y="363522"/>
            <a:ext cx="1919789" cy="895902"/>
          </a:xfrm>
          <a:prstGeom prst="rect">
            <a:avLst/>
          </a:prstGeom>
        </p:spPr>
      </p:pic>
      <p:sp>
        <p:nvSpPr>
          <p:cNvPr id="9" name="CasellaDiTesto 8"/>
          <p:cNvSpPr txBox="1"/>
          <p:nvPr/>
        </p:nvSpPr>
        <p:spPr>
          <a:xfrm>
            <a:off x="2286000" y="719701"/>
            <a:ext cx="12420600" cy="3236207"/>
          </a:xfrm>
          <a:prstGeom prst="rect">
            <a:avLst/>
          </a:prstGeom>
          <a:noFill/>
        </p:spPr>
        <p:txBody>
          <a:bodyPr wrap="square" rtlCol="0">
            <a:spAutoFit/>
          </a:bodyPr>
          <a:lstStyle/>
          <a:p>
            <a:pPr>
              <a:lnSpc>
                <a:spcPct val="107000"/>
              </a:lnSpc>
              <a:spcAft>
                <a:spcPts val="0"/>
              </a:spcAft>
            </a:pPr>
            <a:r>
              <a:rPr lang="it-IT" sz="2400" dirty="0">
                <a:latin typeface="Calibri" panose="020F0502020204030204" pitchFamily="34" charset="0"/>
                <a:ea typeface="Calibri" panose="020F0502020204030204" pitchFamily="34" charset="0"/>
                <a:cs typeface="Times New Roman" panose="02020603050405020304" pitchFamily="18" charset="0"/>
              </a:rPr>
              <a:t>Ci siamo anche chiesti se la scarsa presenza maschile nella risposte non sia dovuta solo al fatto che la malattia colpisce prevalentemente le donne, ma che nasconda una minore consapevolezza delle proprie condizioni da parte degli uomini.</a:t>
            </a:r>
          </a:p>
          <a:p>
            <a:pPr>
              <a:lnSpc>
                <a:spcPct val="107000"/>
              </a:lnSpc>
              <a:spcAft>
                <a:spcPts val="0"/>
              </a:spcAft>
            </a:pPr>
            <a:r>
              <a:rPr lang="it-IT" sz="2400" dirty="0">
                <a:latin typeface="Calibri" panose="020F0502020204030204" pitchFamily="34" charset="0"/>
                <a:ea typeface="Calibri" panose="020F0502020204030204" pitchFamily="34" charset="0"/>
                <a:cs typeface="Times New Roman" panose="02020603050405020304" pitchFamily="18" charset="0"/>
              </a:rPr>
              <a:t>A seguire sono stati organizzati due focus </a:t>
            </a:r>
            <a:r>
              <a:rPr lang="it-IT" sz="2400" dirty="0" err="1">
                <a:latin typeface="Calibri" panose="020F0502020204030204" pitchFamily="34" charset="0"/>
                <a:ea typeface="Calibri" panose="020F0502020204030204" pitchFamily="34" charset="0"/>
                <a:cs typeface="Times New Roman" panose="02020603050405020304" pitchFamily="18" charset="0"/>
              </a:rPr>
              <a:t>group</a:t>
            </a:r>
            <a:r>
              <a:rPr lang="it-IT" sz="2400" dirty="0">
                <a:latin typeface="Calibri" panose="020F0502020204030204" pitchFamily="34" charset="0"/>
                <a:ea typeface="Calibri" panose="020F0502020204030204" pitchFamily="34" charset="0"/>
                <a:cs typeface="Times New Roman" panose="02020603050405020304" pitchFamily="18" charset="0"/>
              </a:rPr>
              <a:t> a Bologna e a Roma, dove hanno partecipato persone di tutto il territorio nazionale. Poi sono stati somministrati dei “profili di funzionamento” che ci hanno dato le prime indicazioni su come introdurre delle facilitazioni e degli aiuti per ridurre o eliminare gli ostacoli: i cosiddetti “accomodamenti ragionevoli”, tema che verrà trattato successivamente</a:t>
            </a: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4759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800</Words>
  <Application>Microsoft Office PowerPoint</Application>
  <PresentationFormat>Personalizzato</PresentationFormat>
  <Paragraphs>30</Paragraphs>
  <Slides>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vt:i4>
      </vt:variant>
    </vt:vector>
  </HeadingPairs>
  <TitlesOfParts>
    <vt:vector size="11" baseType="lpstr">
      <vt:lpstr>Arialle</vt:lpstr>
      <vt:lpstr>Arial</vt:lpstr>
      <vt:lpstr>Arial Black</vt:lpstr>
      <vt:lpstr>Calibri</vt:lpstr>
      <vt:lpstr>Times New Roman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Asphi - Osservatorio pres 21062021</dc:title>
  <dc:creator>Cristina</dc:creator>
  <cp:lastModifiedBy>Account Microsoft</cp:lastModifiedBy>
  <cp:revision>17</cp:revision>
  <dcterms:created xsi:type="dcterms:W3CDTF">2006-08-16T00:00:00Z</dcterms:created>
  <dcterms:modified xsi:type="dcterms:W3CDTF">2021-10-14T07:39:26Z</dcterms:modified>
  <dc:identifier>DAEhdHC3Wj8</dc:identifier>
</cp:coreProperties>
</file>